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35" r:id="rId2"/>
    <p:sldId id="273" r:id="rId3"/>
    <p:sldId id="280" r:id="rId4"/>
    <p:sldId id="282" r:id="rId5"/>
    <p:sldId id="301" r:id="rId6"/>
    <p:sldId id="293" r:id="rId7"/>
    <p:sldId id="306" r:id="rId8"/>
    <p:sldId id="360" r:id="rId9"/>
    <p:sldId id="323" r:id="rId10"/>
    <p:sldId id="320" r:id="rId11"/>
    <p:sldId id="262" r:id="rId12"/>
    <p:sldId id="264" r:id="rId13"/>
    <p:sldId id="263" r:id="rId14"/>
    <p:sldId id="265" r:id="rId15"/>
    <p:sldId id="261" r:id="rId16"/>
    <p:sldId id="259" r:id="rId17"/>
    <p:sldId id="309" r:id="rId18"/>
    <p:sldId id="324" r:id="rId19"/>
    <p:sldId id="327" r:id="rId20"/>
    <p:sldId id="328" r:id="rId21"/>
    <p:sldId id="330" r:id="rId22"/>
    <p:sldId id="361" r:id="rId23"/>
    <p:sldId id="326" r:id="rId24"/>
    <p:sldId id="281" r:id="rId25"/>
    <p:sldId id="332" r:id="rId26"/>
    <p:sldId id="305" r:id="rId27"/>
    <p:sldId id="304" r:id="rId28"/>
    <p:sldId id="331" r:id="rId29"/>
    <p:sldId id="307" r:id="rId30"/>
    <p:sldId id="303" r:id="rId31"/>
    <p:sldId id="350" r:id="rId32"/>
    <p:sldId id="357" r:id="rId33"/>
    <p:sldId id="333" r:id="rId34"/>
    <p:sldId id="358" r:id="rId35"/>
    <p:sldId id="359" r:id="rId36"/>
  </p:sldIdLst>
  <p:sldSz cx="9144000" cy="6858000" type="screen4x3"/>
  <p:notesSz cx="7023100" cy="93091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094" autoAdjust="0"/>
  </p:normalViewPr>
  <p:slideViewPr>
    <p:cSldViewPr>
      <p:cViewPr varScale="1">
        <p:scale>
          <a:sx n="90" d="100"/>
          <a:sy n="90" d="100"/>
        </p:scale>
        <p:origin x="-105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37392494-813B-4BA7-9127-76EF42468E3D}" type="datetimeFigureOut">
              <a:rPr lang="en-US" smtClean="0"/>
              <a:pPr/>
              <a:t>5/3/2010</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7B4753BB-24C7-4942-9F01-42E60ADD784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523C8F2A-3D91-4480-A437-88EFB5522E2D}" type="datetimeFigureOut">
              <a:rPr lang="en-US" smtClean="0"/>
              <a:pPr/>
              <a:t>5/3/2010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9760BF63-5125-4B21-B3A6-970B05CDCE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hehealthyaboriginal.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60BF63-5125-4B21-B3A6-970B05CDCE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Suicide Lifeline</a:t>
            </a:r>
          </a:p>
          <a:p>
            <a:endParaRPr lang="en-US" dirty="0" smtClean="0"/>
          </a:p>
          <a:p>
            <a:r>
              <a:rPr lang="en-US" dirty="0" smtClean="0"/>
              <a:t>Their messaging “When</a:t>
            </a:r>
            <a:r>
              <a:rPr lang="en-US" baseline="0" dirty="0" smtClean="0"/>
              <a:t> it seems like there’s no hope, there is Help”</a:t>
            </a: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SAVE- Suicide</a:t>
            </a:r>
            <a:r>
              <a:rPr lang="en-US" baseline="0" dirty="0" smtClean="0"/>
              <a:t> Awareness Voices of Education</a:t>
            </a:r>
          </a:p>
          <a:p>
            <a:endParaRPr lang="en-US" baseline="0" dirty="0" smtClean="0"/>
          </a:p>
          <a:p>
            <a:r>
              <a:rPr lang="en-US" baseline="0" dirty="0" smtClean="0"/>
              <a:t>Messaging “We are all here for a reason”</a:t>
            </a: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SPAN</a:t>
            </a:r>
            <a:r>
              <a:rPr lang="en-US" baseline="0" dirty="0" smtClean="0"/>
              <a:t> USA- Suicide Prevention Action Network USA</a:t>
            </a:r>
          </a:p>
          <a:p>
            <a:endParaRPr lang="en-US" dirty="0" smtClean="0"/>
          </a:p>
          <a:p>
            <a:r>
              <a:rPr lang="en-US" dirty="0" smtClean="0"/>
              <a:t>Messaging “A suicide may be a</a:t>
            </a:r>
            <a:r>
              <a:rPr lang="en-US" baseline="0" dirty="0" smtClean="0"/>
              <a:t> personal act, but we all feel its effects” and “Opening minds. Changing policy. Saving lives.” and </a:t>
            </a: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Mind your mind.ca from Canada</a:t>
            </a:r>
          </a:p>
          <a:p>
            <a:endParaRPr lang="en-US" dirty="0" smtClean="0"/>
          </a:p>
          <a:p>
            <a:r>
              <a:rPr lang="en-US" dirty="0" smtClean="0"/>
              <a:t>Messaging “reach out. . .get help.</a:t>
            </a:r>
            <a:r>
              <a:rPr lang="en-US" baseline="0" dirty="0" smtClean="0"/>
              <a:t> . .give help”</a:t>
            </a:r>
            <a:endParaRPr lang="en-US" dirty="0" smtClean="0"/>
          </a:p>
        </p:txBody>
      </p:sp>
      <p:sp>
        <p:nvSpPr>
          <p:cNvPr id="4" name="Slide Number Placeholder 3"/>
          <p:cNvSpPr>
            <a:spLocks noGrp="1"/>
          </p:cNvSpPr>
          <p:nvPr>
            <p:ph type="sldNum" sz="quarter" idx="10"/>
          </p:nvPr>
        </p:nvSpPr>
        <p:spPr/>
        <p:txBody>
          <a:bodyPr/>
          <a:lstStyle/>
          <a:p>
            <a:fld id="{9760BF63-5125-4B21-B3A6-970B05CDCE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Messaging: Don‘t Erase Your Future</a:t>
            </a: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SAVE- Suicide</a:t>
            </a:r>
            <a:r>
              <a:rPr lang="en-US" baseline="0" dirty="0" smtClean="0"/>
              <a:t> Awareness Voices of Education</a:t>
            </a: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Suicide</a:t>
            </a:r>
            <a:r>
              <a:rPr lang="en-US" baseline="0" dirty="0" smtClean="0"/>
              <a:t> Lifeline</a:t>
            </a: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Healthy Aboriginal Network: Darkness Calls Comic Book</a:t>
            </a:r>
            <a:endParaRPr lang="en-US" dirty="0" smtClean="0"/>
          </a:p>
          <a:p>
            <a:r>
              <a:rPr lang="en-US" dirty="0" smtClean="0"/>
              <a:t>http://</a:t>
            </a:r>
            <a:r>
              <a:rPr lang="en-US" dirty="0" smtClean="0">
                <a:hlinkClick r:id="rId3"/>
              </a:rPr>
              <a:t>www.thehealthyaboriginal.net/</a:t>
            </a:r>
            <a:endParaRPr lang="en-US" dirty="0" smtClean="0"/>
          </a:p>
          <a:p>
            <a:r>
              <a:rPr lang="en-US" dirty="0" smtClean="0"/>
              <a:t> “The Healthy Aboriginal Network creates comics on health and social issues for youth.” - Healthy Aboriginal Network Homepage, 2009. Comic books are available for $5.00 and cheaper when bought in bulk.</a:t>
            </a:r>
          </a:p>
          <a:p>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60BF63-5125-4B21-B3A6-970B05CDCE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1CDD12-E139-4434-ADFD-71CC7E9733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-NPAIHB will implement suicide prevention activities upon request among the 43 federally-recognized tribes in Oregon, Washington, and Idaho, leading to measureable, positive outcomes for at-risk American Indians and Alaska Natives (AI/AN). </a:t>
            </a:r>
          </a:p>
        </p:txBody>
      </p:sp>
      <p:sp>
        <p:nvSpPr>
          <p:cNvPr id="4" name="Slide Number Placeholder 3"/>
          <p:cNvSpPr>
            <a:spLocks noGrp="1"/>
          </p:cNvSpPr>
          <p:nvPr>
            <p:ph type="sldNum" sz="quarter" idx="10"/>
          </p:nvPr>
        </p:nvSpPr>
        <p:spPr/>
        <p:txBody>
          <a:bodyPr/>
          <a:lstStyle/>
          <a:p>
            <a:fld id="{FE37BF81-A517-454F-91DB-A78F9CD9D76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1CDD12-E139-4434-ADFD-71CC7E9733F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Suicide</a:t>
            </a:r>
            <a:r>
              <a:rPr lang="en-US" baseline="0" dirty="0" smtClean="0"/>
              <a:t> Lifeline</a:t>
            </a:r>
          </a:p>
          <a:p>
            <a:endParaRPr lang="en-US" baseline="0" dirty="0" smtClean="0"/>
          </a:p>
          <a:p>
            <a:r>
              <a:rPr lang="en-US" baseline="0" dirty="0" smtClean="0"/>
              <a:t>What do you think of suicide hotlines? Are they utilized? If so, by who? (elders, youth, adults) </a:t>
            </a:r>
          </a:p>
          <a:p>
            <a:r>
              <a:rPr lang="en-US" baseline="0" dirty="0" smtClean="0"/>
              <a:t>((Is it cost-effective and does it help enough people for us to put more time/energy/money into the hotlines?))</a:t>
            </a: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Since we have been polling various Tribal staff and Tribal members during</a:t>
            </a:r>
            <a:r>
              <a:rPr lang="en-US" baseline="0" dirty="0" smtClean="0"/>
              <a:t> meetings and trainings, the top materials that Tribes feel our social marketing tools need to create are Fliers and Posters, followed by Comic books, short videos, and multimedia websites.</a:t>
            </a:r>
          </a:p>
          <a:p>
            <a:pPr defTabSz="933172">
              <a:defRPr/>
            </a:pPr>
            <a:endParaRPr lang="en-US" baseline="0" dirty="0" smtClean="0"/>
          </a:p>
          <a:p>
            <a:pPr defTabSz="933172">
              <a:defRPr/>
            </a:pPr>
            <a:r>
              <a:rPr lang="en-US" baseline="0" dirty="0" smtClean="0"/>
              <a:t>PSAs were questioned by those Tribes that do not have their own radio station.</a:t>
            </a:r>
          </a:p>
          <a:p>
            <a:pPr defTabSz="933172">
              <a:defRPr/>
            </a:pPr>
            <a:endParaRPr lang="en-US" baseline="0" dirty="0" smtClean="0"/>
          </a:p>
          <a:p>
            <a:pPr defTabSz="933172">
              <a:defRPr/>
            </a:pPr>
            <a:r>
              <a:rPr lang="en-US" b="1" baseline="0" dirty="0" smtClean="0"/>
              <a:t>We will be creating most of these materials but we would like to develop these top materials first. We have money each year for three years and this year we would like to create the print materials that were identified as a need here and over the next two years we would create other materials including a multimedia website.</a:t>
            </a:r>
          </a:p>
          <a:p>
            <a:pPr defTabSz="933172">
              <a:defRPr/>
            </a:pPr>
            <a:endParaRPr lang="en-US" dirty="0" smtClean="0"/>
          </a:p>
          <a:p>
            <a:pPr defTabSz="933172">
              <a:defRPr/>
            </a:pPr>
            <a:r>
              <a:rPr lang="en-US" dirty="0" smtClean="0"/>
              <a:t>Do you all feel that these are the materials</a:t>
            </a:r>
            <a:r>
              <a:rPr lang="en-US" baseline="0" dirty="0" smtClean="0"/>
              <a:t> that your community will respond to best? If no, which method would work for your community?</a:t>
            </a: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292" indent="-233292">
              <a:buAutoNum type="arabicParenR"/>
            </a:pPr>
            <a:endParaRPr lang="en-US" baseline="0" dirty="0" smtClean="0"/>
          </a:p>
          <a:p>
            <a:pPr marL="233292" indent="-233292">
              <a:buAutoNum type="arabicParenR"/>
            </a:pP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Step 2 is </a:t>
            </a:r>
            <a:r>
              <a:rPr lang="en-US" u="sng" dirty="0" smtClean="0"/>
              <a:t>To identify possible marketing strategies</a:t>
            </a:r>
            <a:r>
              <a:rPr lang="en-US" dirty="0" smtClean="0"/>
              <a:t>. To do this we need to identify our:</a:t>
            </a:r>
          </a:p>
          <a:p>
            <a:pPr defTabSz="933172">
              <a:defRPr/>
            </a:pPr>
            <a:r>
              <a:rPr lang="en-US" dirty="0" smtClean="0"/>
              <a:t>	product</a:t>
            </a:r>
          </a:p>
          <a:p>
            <a:pPr defTabSz="933172">
              <a:defRPr/>
            </a:pPr>
            <a:r>
              <a:rPr lang="en-US" dirty="0" smtClean="0"/>
              <a:t>	price</a:t>
            </a:r>
          </a:p>
          <a:p>
            <a:pPr defTabSz="933172">
              <a:defRPr/>
            </a:pPr>
            <a:r>
              <a:rPr lang="en-US" dirty="0" smtClean="0"/>
              <a:t>	promotion</a:t>
            </a:r>
          </a:p>
          <a:p>
            <a:pPr defTabSz="933172">
              <a:defRPr/>
            </a:pPr>
            <a:r>
              <a:rPr lang="en-US" dirty="0" smtClean="0"/>
              <a:t>	placement</a:t>
            </a:r>
          </a:p>
          <a:p>
            <a:pPr defTabSz="933172">
              <a:defRPr/>
            </a:pPr>
            <a:endParaRPr lang="en-US" dirty="0" smtClean="0"/>
          </a:p>
          <a:p>
            <a:pPr defTabSz="933172">
              <a:defRPr/>
            </a:pPr>
            <a:r>
              <a:rPr lang="en-US" dirty="0" smtClean="0"/>
              <a:t>Then we can:</a:t>
            </a:r>
          </a:p>
          <a:p>
            <a:pPr defTabSz="933172">
              <a:defRPr/>
            </a:pPr>
            <a:r>
              <a:rPr lang="en-US" dirty="0" smtClean="0"/>
              <a:t>	brand it</a:t>
            </a:r>
          </a:p>
          <a:p>
            <a:pPr defTabSz="933172">
              <a:defRPr/>
            </a:pPr>
            <a:r>
              <a:rPr lang="en-US" dirty="0" smtClean="0"/>
              <a:t>	use traditional promotional techniques</a:t>
            </a:r>
          </a:p>
          <a:p>
            <a:pPr defTabSz="933172">
              <a:defRPr/>
            </a:pPr>
            <a:r>
              <a:rPr lang="en-US" dirty="0" smtClean="0"/>
              <a:t>	use public relations channels</a:t>
            </a:r>
          </a:p>
          <a:p>
            <a:pPr defTabSz="933172">
              <a:defRPr/>
            </a:pPr>
            <a:r>
              <a:rPr lang="en-US" dirty="0" smtClean="0"/>
              <a:t>	pay for advertising</a:t>
            </a:r>
          </a:p>
          <a:p>
            <a:pPr defTabSz="933172">
              <a:defRPr/>
            </a:pPr>
            <a:r>
              <a:rPr lang="en-US" dirty="0" smtClean="0"/>
              <a:t>	use non-traditional media channels</a:t>
            </a:r>
          </a:p>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3</a:t>
            </a:r>
            <a:r>
              <a:rPr lang="en-US" baseline="30000" dirty="0" smtClean="0"/>
              <a:t>rd</a:t>
            </a:r>
            <a:r>
              <a:rPr lang="en-US" dirty="0" smtClean="0"/>
              <a:t> Step is Product</a:t>
            </a:r>
            <a:r>
              <a:rPr lang="en-US" baseline="0" dirty="0" smtClean="0"/>
              <a:t> Development. The next slides give us tips on how to develop messages for the social marketing tools we would like to create.</a:t>
            </a:r>
          </a:p>
          <a:p>
            <a:pPr defTabSz="933172">
              <a:defRPr/>
            </a:pPr>
            <a:r>
              <a:rPr lang="en-US" dirty="0" smtClean="0"/>
              <a:t>-We have money</a:t>
            </a:r>
            <a:r>
              <a:rPr lang="en-US" baseline="0" dirty="0" smtClean="0"/>
              <a:t> for the next 3 years to develop various social marketing tools.</a:t>
            </a:r>
            <a:endParaRPr lang="en-US" dirty="0" smtClean="0"/>
          </a:p>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-These are the steps in our social marketing development process</a:t>
            </a:r>
          </a:p>
        </p:txBody>
      </p:sp>
      <p:sp>
        <p:nvSpPr>
          <p:cNvPr id="4" name="Slide Number Placeholder 3"/>
          <p:cNvSpPr>
            <a:spLocks noGrp="1"/>
          </p:cNvSpPr>
          <p:nvPr>
            <p:ph type="sldNum" sz="quarter" idx="10"/>
          </p:nvPr>
        </p:nvSpPr>
        <p:spPr/>
        <p:txBody>
          <a:bodyPr/>
          <a:lstStyle/>
          <a:p>
            <a:fld id="{FE37BF81-A517-454F-91DB-A78F9CD9D76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b="1" dirty="0" smtClean="0"/>
              <a:t>Split</a:t>
            </a:r>
            <a:r>
              <a:rPr lang="en-US" b="1" baseline="0" dirty="0" smtClean="0"/>
              <a:t> into 2 groups- one to create messages for Youth </a:t>
            </a:r>
          </a:p>
          <a:p>
            <a:pPr defTabSz="933172">
              <a:defRPr/>
            </a:pPr>
            <a:endParaRPr lang="en-US" b="1" baseline="0" dirty="0" smtClean="0"/>
          </a:p>
          <a:p>
            <a:pPr defTabSz="933172">
              <a:defRPr/>
            </a:pPr>
            <a:r>
              <a:rPr lang="en-US" b="1" baseline="0" dirty="0" smtClean="0"/>
              <a:t>and other to create messages for Parents</a:t>
            </a:r>
            <a:r>
              <a:rPr lang="en-US" b="0" baseline="0" dirty="0" smtClean="0"/>
              <a:t> </a:t>
            </a:r>
          </a:p>
          <a:p>
            <a:pPr defTabSz="933172">
              <a:defRPr/>
            </a:pPr>
            <a:r>
              <a:rPr lang="en-US" b="0" baseline="0" dirty="0" smtClean="0"/>
              <a:t>-Please include a couple positive affirmations such as “have you hugged a your kid today”</a:t>
            </a:r>
            <a:endParaRPr lang="en-US" b="0" dirty="0" smtClean="0"/>
          </a:p>
          <a:p>
            <a:pPr defTabSz="933172">
              <a:defRPr/>
            </a:pPr>
            <a:endParaRPr lang="en-US" dirty="0" smtClean="0"/>
          </a:p>
          <a:p>
            <a:pPr defTabSz="933172">
              <a:defRPr/>
            </a:pPr>
            <a:r>
              <a:rPr lang="en-US" dirty="0" smtClean="0"/>
              <a:t>This is</a:t>
            </a:r>
            <a:r>
              <a:rPr lang="en-US" baseline="0" dirty="0" smtClean="0"/>
              <a:t> to create campaign messages- use the ideas from </a:t>
            </a:r>
            <a:r>
              <a:rPr lang="en-US" b="1" baseline="0" dirty="0" smtClean="0"/>
              <a:t>slide 6 </a:t>
            </a:r>
            <a:r>
              <a:rPr lang="en-US" baseline="0" dirty="0" smtClean="0"/>
              <a:t>(attitudes) to form these messages. Examples were on the previous flyer and poster slides i.e. “We are all here for a reason”</a:t>
            </a:r>
          </a:p>
          <a:p>
            <a:pPr defTabSz="933172">
              <a:defRPr/>
            </a:pPr>
            <a:endParaRPr lang="en-US" baseline="0" dirty="0" smtClean="0"/>
          </a:p>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60BF63-5125-4B21-B3A6-970B05CDCEA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292" indent="-233292">
              <a:buAutoNum type="arabicParenR"/>
            </a:pPr>
            <a:endParaRPr lang="en-US" baseline="0" dirty="0" smtClean="0"/>
          </a:p>
          <a:p>
            <a:pPr marL="233292" indent="-233292">
              <a:buAutoNum type="arabicParenR"/>
            </a:pPr>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60BF63-5125-4B21-B3A6-970B05CDCEA7}"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60BF63-5125-4B21-B3A6-970B05CDCEA7}"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For this</a:t>
            </a:r>
            <a:r>
              <a:rPr lang="en-US" baseline="0" dirty="0" smtClean="0"/>
              <a:t> first step, environmental analysis, these questions usually get answered.</a:t>
            </a: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For our environmental</a:t>
            </a:r>
            <a:r>
              <a:rPr lang="en-US" baseline="0" dirty="0" smtClean="0"/>
              <a:t> analysis we created a Community Readiness Assessment. . . . </a:t>
            </a:r>
          </a:p>
          <a:p>
            <a:endParaRPr lang="en-US" dirty="0" smtClean="0"/>
          </a:p>
          <a:p>
            <a:r>
              <a:rPr lang="en-US" dirty="0" smtClean="0"/>
              <a:t>-A Community Readiness Assessment was conducted from May 20-June 20, 2008 and was completed by 25 people representing 11 Tribes in the Pacific Northwest and 7 partnering agencies. When asked about weaknesses in their existing AI/AN suicide prevention and treatment services, respondents noted the following: </a:t>
            </a:r>
          </a:p>
          <a:p>
            <a:pPr lvl="0"/>
            <a:r>
              <a:rPr lang="en-US" dirty="0" smtClean="0"/>
              <a:t>	1) Existing suicide prevention services are not well accessed or utilized by community members</a:t>
            </a:r>
          </a:p>
          <a:p>
            <a:pPr lvl="0"/>
            <a:r>
              <a:rPr lang="en-US" dirty="0" smtClean="0"/>
              <a:t>	2) There is a general lack of awareness about mental health services among community members regarding what they provide and how it is provided. Suicide prevention programs need to be more accommodating and more visible.</a:t>
            </a:r>
          </a:p>
          <a:p>
            <a:pPr lvl="0"/>
            <a:r>
              <a:rPr lang="en-US" dirty="0" smtClean="0"/>
              <a:t>	3) Suicide prevention training is needed at all levels, targeting tribal decision-makers, service providers, elders, families, and schools. </a:t>
            </a:r>
          </a:p>
          <a:p>
            <a:pPr lvl="0"/>
            <a:r>
              <a:rPr lang="en-US" dirty="0" smtClean="0"/>
              <a:t>	4) Improved communication must be forged between service providing agencies at the tribal-level to improve coordination and efficiency.</a:t>
            </a:r>
          </a:p>
          <a:p>
            <a:pPr lvl="0"/>
            <a:r>
              <a:rPr lang="en-US" dirty="0" smtClean="0"/>
              <a:t>	5) Mental Health Programs must integrate traditional healing practices to improve their cultural competence. </a:t>
            </a:r>
          </a:p>
          <a:p>
            <a:pPr lvl="0"/>
            <a:r>
              <a:rPr lang="en-US" dirty="0" smtClean="0"/>
              <a:t>	6) Transitional programs are critically needed for teens and young adults leaving treatment centers (often in distant or urban locations), to maintain their sobriety and mental wellbeing once they return to their tribe. </a:t>
            </a:r>
          </a:p>
          <a:p>
            <a:pPr defTabSz="933172">
              <a:defRPr/>
            </a:pPr>
            <a:endParaRPr lang="en-US" dirty="0" smtClean="0"/>
          </a:p>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assessment participant’s we found these</a:t>
            </a:r>
            <a:r>
              <a:rPr lang="en-US" baseline="0" dirty="0" smtClean="0"/>
              <a:t> patterns that can be used to create suicide prevention messaging. These should guide our social marketing messages.</a:t>
            </a:r>
            <a:endParaRPr lang="en-US" dirty="0"/>
          </a:p>
        </p:txBody>
      </p:sp>
      <p:sp>
        <p:nvSpPr>
          <p:cNvPr id="4" name="Slide Number Placeholder 3"/>
          <p:cNvSpPr>
            <a:spLocks noGrp="1"/>
          </p:cNvSpPr>
          <p:nvPr>
            <p:ph type="sldNum" sz="quarter" idx="10"/>
          </p:nvPr>
        </p:nvSpPr>
        <p:spPr/>
        <p:txBody>
          <a:bodyPr/>
          <a:lstStyle/>
          <a:p>
            <a:pPr>
              <a:defRPr/>
            </a:pPr>
            <a:fld id="{5ED9128D-0E5F-4197-95FA-2124F3E7776E}"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baseline="0" dirty="0" smtClean="0"/>
              <a:t>Past discussions:</a:t>
            </a:r>
          </a:p>
          <a:p>
            <a:pPr defTabSz="933172">
              <a:defRPr/>
            </a:pPr>
            <a:r>
              <a:rPr lang="en-US" baseline="0" dirty="0" smtClean="0"/>
              <a:t>--Yes there is still stigma</a:t>
            </a:r>
          </a:p>
          <a:p>
            <a:pPr defTabSz="933172">
              <a:defRPr/>
            </a:pPr>
            <a:r>
              <a:rPr lang="en-US" baseline="0" dirty="0" smtClean="0"/>
              <a:t>--Students feel angry when their friend(s) attempt suicide</a:t>
            </a:r>
          </a:p>
          <a:p>
            <a:pPr defTabSz="933172">
              <a:defRPr/>
            </a:pPr>
            <a:r>
              <a:rPr lang="en-US" baseline="0" dirty="0" smtClean="0"/>
              <a:t>--It is hush, hush and blame is given to something/someone, at reservation</a:t>
            </a:r>
          </a:p>
          <a:p>
            <a:pPr defTabSz="933172">
              <a:defRPr/>
            </a:pPr>
            <a:r>
              <a:rPr lang="en-US" baseline="0" dirty="0" smtClean="0"/>
              <a:t>--Kids on </a:t>
            </a:r>
            <a:r>
              <a:rPr lang="en-US" baseline="0" dirty="0" err="1" smtClean="0"/>
              <a:t>Rez</a:t>
            </a:r>
            <a:r>
              <a:rPr lang="en-US" baseline="0" dirty="0" smtClean="0"/>
              <a:t> keep pretty quiet about suicides that occur</a:t>
            </a:r>
          </a:p>
          <a:p>
            <a:pPr defTabSz="933172">
              <a:defRPr/>
            </a:pPr>
            <a:r>
              <a:rPr lang="en-US" baseline="0" dirty="0" smtClean="0"/>
              <a:t>--Families need more education so no blame occurs</a:t>
            </a:r>
          </a:p>
          <a:p>
            <a:pPr defTabSz="933172">
              <a:defRPr/>
            </a:pPr>
            <a:r>
              <a:rPr lang="en-US" baseline="0" dirty="0" smtClean="0"/>
              <a:t>--Alcohol connected- education on this as well</a:t>
            </a:r>
          </a:p>
          <a:p>
            <a:pPr defTabSz="933172">
              <a:defRPr/>
            </a:pPr>
            <a:r>
              <a:rPr lang="en-US" baseline="0" dirty="0" smtClean="0"/>
              <a:t>--Using Natives to tell their story of their attempt and the impact of it on their life (Andrew Thomas)</a:t>
            </a:r>
          </a:p>
          <a:p>
            <a:pPr defTabSz="933172">
              <a:defRPr/>
            </a:pPr>
            <a:r>
              <a:rPr lang="en-US" baseline="0" dirty="0" smtClean="0"/>
              <a:t>--Parents think kids will try it if they talk about it</a:t>
            </a:r>
          </a:p>
          <a:p>
            <a:pPr defTabSz="933172">
              <a:defRPr/>
            </a:pPr>
            <a:r>
              <a:rPr lang="en-US" baseline="0" dirty="0" smtClean="0"/>
              <a:t>--Kids feel afraid to talk to parents about suicide, depression because they feel parents will judge them</a:t>
            </a:r>
          </a:p>
          <a:p>
            <a:pPr defTabSz="933172">
              <a:defRPr/>
            </a:pPr>
            <a:endParaRPr lang="en-US" dirty="0" smtClean="0"/>
          </a:p>
          <a:p>
            <a:pPr defTabSz="933172">
              <a:defRPr/>
            </a:pPr>
            <a:r>
              <a:rPr lang="en-US" dirty="0" smtClean="0"/>
              <a:t>Do you agree with the attitudes from the last slide and from the past discussions</a:t>
            </a:r>
            <a:r>
              <a:rPr lang="en-US" baseline="0" dirty="0" smtClean="0"/>
              <a:t> we have had</a:t>
            </a:r>
            <a:r>
              <a:rPr lang="en-US" dirty="0" smtClean="0"/>
              <a:t>? Do</a:t>
            </a:r>
            <a:r>
              <a:rPr lang="en-US" baseline="0" dirty="0" smtClean="0"/>
              <a:t> you feel differently? </a:t>
            </a:r>
          </a:p>
          <a:p>
            <a:pPr defTabSz="933172">
              <a:defRPr/>
            </a:pPr>
            <a:r>
              <a:rPr lang="en-US" baseline="0" dirty="0" smtClean="0"/>
              <a:t>What drives the fear we have to talk about suicide and depression?</a:t>
            </a:r>
          </a:p>
          <a:p>
            <a:pPr defTabSz="933172">
              <a:defRPr/>
            </a:pPr>
            <a:endParaRPr lang="en-US" baseline="0" dirty="0" smtClean="0"/>
          </a:p>
          <a:p>
            <a:pPr defTabSz="933172">
              <a:defRPr/>
            </a:pPr>
            <a:r>
              <a:rPr lang="en-US" baseline="0" dirty="0" smtClean="0"/>
              <a:t>What needs to change?</a:t>
            </a:r>
          </a:p>
          <a:p>
            <a:pPr defTabSz="933172">
              <a:defRPr/>
            </a:pP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Since we have been polling various Tribal staff and Tribal members during</a:t>
            </a:r>
            <a:r>
              <a:rPr lang="en-US" baseline="0" dirty="0" smtClean="0"/>
              <a:t> meetings and trainings, the top two audiences that Tribes feel our social marketing tools need to target are youth and parents. </a:t>
            </a:r>
          </a:p>
          <a:p>
            <a:pPr defTabSz="933172">
              <a:defRPr/>
            </a:pPr>
            <a:endParaRPr lang="en-US" baseline="0" dirty="0" smtClean="0"/>
          </a:p>
          <a:p>
            <a:pPr defTabSz="933172">
              <a:defRPr/>
            </a:pPr>
            <a:r>
              <a:rPr lang="en-US" baseline="0" dirty="0" smtClean="0"/>
              <a:t>We will be creating materials that reach out to other groups as well but we would like to develop the ones for youth and parents first. </a:t>
            </a:r>
          </a:p>
          <a:p>
            <a:pPr defTabSz="933172">
              <a:defRPr/>
            </a:pPr>
            <a:endParaRPr lang="en-US" dirty="0" smtClean="0"/>
          </a:p>
          <a:p>
            <a:pPr defTabSz="933172">
              <a:defRPr/>
            </a:pPr>
            <a:r>
              <a:rPr lang="en-US" dirty="0" smtClean="0"/>
              <a:t>Do you all feel that these are the two most important groups to target first? If no, what group is most</a:t>
            </a:r>
            <a:r>
              <a:rPr lang="en-US" baseline="0" dirty="0" smtClean="0"/>
              <a:t> important to you? Why?</a:t>
            </a:r>
            <a:endParaRPr lang="en-US" dirty="0"/>
          </a:p>
        </p:txBody>
      </p:sp>
      <p:sp>
        <p:nvSpPr>
          <p:cNvPr id="4" name="Slide Number Placeholder 3"/>
          <p:cNvSpPr>
            <a:spLocks noGrp="1"/>
          </p:cNvSpPr>
          <p:nvPr>
            <p:ph type="sldNum" sz="quarter" idx="10"/>
          </p:nvPr>
        </p:nvSpPr>
        <p:spPr/>
        <p:txBody>
          <a:bodyPr/>
          <a:lstStyle/>
          <a:p>
            <a:fld id="{FE37BF81-A517-454F-91DB-A78F9CD9D76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60BF63-5125-4B21-B3A6-970B05CDCE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2386FD-DF32-4902-9DFC-8BAB0678F827}"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386FD-DF32-4902-9DFC-8BAB0678F827}"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386FD-DF32-4902-9DFC-8BAB0678F827}"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386FD-DF32-4902-9DFC-8BAB0678F827}"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386FD-DF32-4902-9DFC-8BAB0678F827}"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386FD-DF32-4902-9DFC-8BAB0678F827}"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2386FD-DF32-4902-9DFC-8BAB0678F827}"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2386FD-DF32-4902-9DFC-8BAB0678F827}" type="datetimeFigureOut">
              <a:rPr lang="en-US" smtClean="0"/>
              <a:pPr/>
              <a:t>5/3/2010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2386FD-DF32-4902-9DFC-8BAB0678F827}" type="datetimeFigureOut">
              <a:rPr lang="en-US" smtClean="0"/>
              <a:pPr/>
              <a:t>5/3/2010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386FD-DF32-4902-9DFC-8BAB0678F827}" type="datetimeFigureOut">
              <a:rPr lang="en-US" smtClean="0"/>
              <a:pPr/>
              <a:t>5/3/2010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386FD-DF32-4902-9DFC-8BAB0678F827}"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386FD-DF32-4902-9DFC-8BAB0678F827}"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47677-F00A-493B-8566-6C8E737730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386FD-DF32-4902-9DFC-8BAB0678F827}" type="datetimeFigureOut">
              <a:rPr lang="en-US" smtClean="0"/>
              <a:pPr/>
              <a:t>5/3/2010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47677-F00A-493B-8566-6C8E737730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tif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hyperlink" Target="http://www.youtube.com/watch?v=8sZ2MgmeKdU"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www.suicidepreventionlifeline.com/" TargetMode="External"/><Relationship Id="rId3" Type="http://schemas.openxmlformats.org/officeDocument/2006/relationships/notesSlide" Target="../notesSlides/notesSlide32.xml"/><Relationship Id="rId7" Type="http://schemas.openxmlformats.org/officeDocument/2006/relationships/hyperlink" Target="http://www.spanusa.org/"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www.donteraseyourfuture.org/" TargetMode="External"/><Relationship Id="rId5" Type="http://schemas.openxmlformats.org/officeDocument/2006/relationships/hyperlink" Target="http://www.mindyourmind.ca/" TargetMode="External"/><Relationship Id="rId10" Type="http://schemas.openxmlformats.org/officeDocument/2006/relationships/hyperlink" Target="http://www.safeyouth.org/scripts/topics/depression.asp" TargetMode="External"/><Relationship Id="rId4" Type="http://schemas.openxmlformats.org/officeDocument/2006/relationships/image" Target="../media/image1.png"/><Relationship Id="rId9" Type="http://schemas.openxmlformats.org/officeDocument/2006/relationships/hyperlink" Target="http://www.thetrevorproject.or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 Id="rId6" Type="http://schemas.openxmlformats.org/officeDocument/2006/relationships/image" Target="../media/image4.jpeg"/><Relationship Id="rId5" Type="http://schemas.openxmlformats.org/officeDocument/2006/relationships/hyperlink" Target="http://www.npaihb.org/" TargetMode="External"/><Relationship Id="rId4" Type="http://schemas.openxmlformats.org/officeDocument/2006/relationships/hyperlink" Target="mailto:cvaneynde@npaihb.org"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aded Leaf-MSPI.png"/>
          <p:cNvPicPr>
            <a:picLocks noGrp="1" noChangeAspect="1"/>
          </p:cNvPicPr>
          <p:nvPr>
            <p:ph idx="1"/>
          </p:nvPr>
        </p:nvPicPr>
        <p:blipFill>
          <a:blip r:embed="rId4" cstate="print"/>
          <a:stretch>
            <a:fillRect/>
          </a:stretch>
        </p:blipFill>
        <p:spPr>
          <a:xfrm>
            <a:off x="-1" y="0"/>
            <a:ext cx="9144001" cy="6858000"/>
          </a:xfrm>
        </p:spPr>
      </p:pic>
      <p:sp>
        <p:nvSpPr>
          <p:cNvPr id="4" name="Title 3"/>
          <p:cNvSpPr>
            <a:spLocks noGrp="1"/>
          </p:cNvSpPr>
          <p:nvPr>
            <p:ph type="title"/>
          </p:nvPr>
        </p:nvSpPr>
        <p:spPr>
          <a:xfrm>
            <a:off x="457200" y="685800"/>
            <a:ext cx="8229600" cy="2239962"/>
          </a:xfrm>
        </p:spPr>
        <p:txBody>
          <a:bodyPr>
            <a:normAutofit/>
          </a:bodyPr>
          <a:lstStyle/>
          <a:p>
            <a:r>
              <a:rPr lang="en-US" sz="4000" b="1" dirty="0" smtClean="0"/>
              <a:t>Risky Business: </a:t>
            </a:r>
            <a:br>
              <a:rPr lang="en-US" sz="4000" b="1" dirty="0" smtClean="0"/>
            </a:br>
            <a:r>
              <a:rPr lang="en-US" sz="4000" b="1" dirty="0" smtClean="0"/>
              <a:t>Suicide Prevention &amp; </a:t>
            </a:r>
            <a:br>
              <a:rPr lang="en-US" sz="4000" b="1" dirty="0" smtClean="0"/>
            </a:br>
            <a:r>
              <a:rPr lang="en-US" sz="4000" b="1" dirty="0" smtClean="0"/>
              <a:t>Marketing Tools</a:t>
            </a:r>
            <a:endParaRPr lang="en-US" sz="4000" b="1" dirty="0"/>
          </a:p>
        </p:txBody>
      </p:sp>
      <p:sp>
        <p:nvSpPr>
          <p:cNvPr id="10" name="TextBox 9"/>
          <p:cNvSpPr txBox="1"/>
          <p:nvPr/>
        </p:nvSpPr>
        <p:spPr>
          <a:xfrm>
            <a:off x="1371600" y="5791200"/>
            <a:ext cx="3886200" cy="369332"/>
          </a:xfrm>
          <a:prstGeom prst="rect">
            <a:avLst/>
          </a:prstGeom>
          <a:noFill/>
        </p:spPr>
        <p:txBody>
          <a:bodyPr wrap="square" rtlCol="0">
            <a:spAutoFit/>
          </a:bodyPr>
          <a:lstStyle/>
          <a:p>
            <a:endParaRPr lang="en-US" dirty="0"/>
          </a:p>
        </p:txBody>
      </p:sp>
      <p:sp>
        <p:nvSpPr>
          <p:cNvPr id="7" name="TextBox 6"/>
          <p:cNvSpPr txBox="1"/>
          <p:nvPr/>
        </p:nvSpPr>
        <p:spPr>
          <a:xfrm>
            <a:off x="914400" y="3429000"/>
            <a:ext cx="7315200" cy="1477328"/>
          </a:xfrm>
          <a:prstGeom prst="rect">
            <a:avLst/>
          </a:prstGeom>
          <a:noFill/>
        </p:spPr>
        <p:txBody>
          <a:bodyPr wrap="square" rtlCol="0">
            <a:spAutoFit/>
          </a:bodyPr>
          <a:lstStyle/>
          <a:p>
            <a:pPr algn="ctr"/>
            <a:r>
              <a:rPr lang="en-US" dirty="0" smtClean="0"/>
              <a:t>May 4, 2010</a:t>
            </a:r>
          </a:p>
          <a:p>
            <a:pPr algn="ctr"/>
            <a:endParaRPr lang="en-US" dirty="0" smtClean="0"/>
          </a:p>
          <a:p>
            <a:pPr algn="ctr"/>
            <a:r>
              <a:rPr lang="en-US" dirty="0" smtClean="0"/>
              <a:t>Colbie Van Eynde, MPH</a:t>
            </a:r>
          </a:p>
          <a:p>
            <a:pPr algn="ctr"/>
            <a:r>
              <a:rPr lang="en-US" dirty="0" smtClean="0"/>
              <a:t>Suicide Prevention Project Coordinator</a:t>
            </a:r>
          </a:p>
          <a:p>
            <a:pPr algn="ctr"/>
            <a:r>
              <a:rPr lang="en-US" dirty="0" smtClean="0"/>
              <a:t>cvaneynde@npaihb.org</a:t>
            </a:r>
            <a:endParaRPr lang="en-US" dirty="0"/>
          </a:p>
        </p:txBody>
      </p:sp>
      <p:pic>
        <p:nvPicPr>
          <p:cNvPr id="8" name="Picture 7" descr="NPAIHBshadow.TIF"/>
          <p:cNvPicPr>
            <a:picLocks noChangeAspect="1"/>
          </p:cNvPicPr>
          <p:nvPr/>
        </p:nvPicPr>
        <p:blipFill>
          <a:blip r:embed="rId5" cstate="print"/>
          <a:stretch>
            <a:fillRect/>
          </a:stretch>
        </p:blipFill>
        <p:spPr>
          <a:xfrm>
            <a:off x="3657600" y="5324856"/>
            <a:ext cx="1828800" cy="1533144"/>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4" cstate="print"/>
          <a:srcRect/>
          <a:stretch>
            <a:fillRect/>
          </a:stretch>
        </p:blipFill>
        <p:spPr bwMode="auto">
          <a:xfrm>
            <a:off x="2362200" y="0"/>
            <a:ext cx="4429967" cy="68580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i.an SAVE Poster.JPG"/>
          <p:cNvPicPr>
            <a:picLocks noGrp="1" noChangeAspect="1"/>
          </p:cNvPicPr>
          <p:nvPr>
            <p:ph idx="1"/>
          </p:nvPr>
        </p:nvPicPr>
        <p:blipFill>
          <a:blip r:embed="rId4" cstate="print"/>
          <a:stretch>
            <a:fillRect/>
          </a:stretch>
        </p:blipFill>
        <p:spPr>
          <a:xfrm>
            <a:off x="1752600" y="0"/>
            <a:ext cx="6019800" cy="6874117"/>
          </a:xfr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4" cstate="print"/>
          <a:srcRect/>
          <a:stretch>
            <a:fillRect/>
          </a:stretch>
        </p:blipFill>
        <p:spPr bwMode="auto">
          <a:xfrm>
            <a:off x="4343400" y="669885"/>
            <a:ext cx="4800600" cy="6188115"/>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cstate="print"/>
          <a:srcRect/>
          <a:stretch>
            <a:fillRect/>
          </a:stretch>
        </p:blipFill>
        <p:spPr bwMode="auto">
          <a:xfrm>
            <a:off x="0" y="0"/>
            <a:ext cx="4760528" cy="61722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print"/>
          <a:srcRect/>
          <a:stretch>
            <a:fillRect/>
          </a:stretch>
        </p:blipFill>
        <p:spPr bwMode="auto">
          <a:xfrm>
            <a:off x="4495800" y="0"/>
            <a:ext cx="4781725" cy="6858000"/>
          </a:xfrm>
          <a:prstGeom prst="rect">
            <a:avLst/>
          </a:prstGeom>
          <a:noFill/>
          <a:ln w="9525">
            <a:noFill/>
            <a:miter lim="800000"/>
            <a:headEnd/>
            <a:tailEnd/>
          </a:ln>
          <a:effectLst/>
        </p:spPr>
      </p:pic>
      <p:graphicFrame>
        <p:nvGraphicFramePr>
          <p:cNvPr id="4" name="Object 3"/>
          <p:cNvGraphicFramePr>
            <a:graphicFrameLocks noChangeAspect="1"/>
          </p:cNvGraphicFramePr>
          <p:nvPr/>
        </p:nvGraphicFramePr>
        <p:xfrm>
          <a:off x="-304800" y="0"/>
          <a:ext cx="4907560" cy="6858000"/>
        </p:xfrm>
        <a:graphic>
          <a:graphicData uri="http://schemas.openxmlformats.org/presentationml/2006/ole">
            <p:oleObj spid="_x0000_s17410" name="Acrobat Document" r:id="rId6" imgW="5486303" imgH="7200900" progId="AcroExch.Document.7">
              <p:embed/>
            </p:oleObj>
          </a:graphicData>
        </a:graphic>
      </p:graphicFrame>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0" y="0"/>
            <a:ext cx="4714875" cy="6267450"/>
          </a:xfrm>
          <a:prstGeom prst="rect">
            <a:avLst/>
          </a:prstGeom>
          <a:noFill/>
          <a:ln w="9525">
            <a:noFill/>
            <a:miter lim="800000"/>
            <a:headEnd/>
            <a:tailEnd/>
          </a:ln>
          <a:effectLst/>
        </p:spPr>
      </p:pic>
      <p:pic>
        <p:nvPicPr>
          <p:cNvPr id="3" name="Picture 6"/>
          <p:cNvPicPr>
            <a:picLocks noChangeAspect="1" noChangeArrowheads="1"/>
          </p:cNvPicPr>
          <p:nvPr/>
        </p:nvPicPr>
        <p:blipFill>
          <a:blip r:embed="rId5" cstate="print"/>
          <a:srcRect/>
          <a:stretch>
            <a:fillRect/>
          </a:stretch>
        </p:blipFill>
        <p:spPr bwMode="auto">
          <a:xfrm>
            <a:off x="4641769" y="457200"/>
            <a:ext cx="4502232" cy="6400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0" y="0"/>
            <a:ext cx="4453631" cy="3429000"/>
          </a:xfrm>
          <a:prstGeom prst="rect">
            <a:avLst/>
          </a:prstGeom>
          <a:noFill/>
          <a:ln w="9525">
            <a:noFill/>
            <a:miter lim="800000"/>
            <a:headEnd/>
            <a:tailEnd/>
          </a:ln>
          <a:effectLst/>
        </p:spPr>
      </p:pic>
      <p:sp>
        <p:nvSpPr>
          <p:cNvPr id="7" name="Left Arrow 6"/>
          <p:cNvSpPr/>
          <p:nvPr/>
        </p:nvSpPr>
        <p:spPr>
          <a:xfrm>
            <a:off x="6934200" y="6096000"/>
            <a:ext cx="685800" cy="198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5" cstate="print"/>
          <a:srcRect/>
          <a:stretch>
            <a:fillRect/>
          </a:stretch>
        </p:blipFill>
        <p:spPr bwMode="auto">
          <a:xfrm>
            <a:off x="1524001" y="984777"/>
            <a:ext cx="7620000" cy="5873223"/>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4686300" y="1524000"/>
            <a:ext cx="4191000" cy="3657600"/>
          </a:xfrm>
          <a:prstGeom prst="rect">
            <a:avLst/>
          </a:prstGeom>
          <a:noFill/>
          <a:ln w="9525">
            <a:noFill/>
            <a:miter lim="800000"/>
            <a:headEnd/>
            <a:tailEnd/>
          </a:ln>
          <a:effectLst/>
        </p:spPr>
      </p:pic>
      <p:sp>
        <p:nvSpPr>
          <p:cNvPr id="4" name="TextBox 3"/>
          <p:cNvSpPr txBox="1"/>
          <p:nvPr/>
        </p:nvSpPr>
        <p:spPr>
          <a:xfrm>
            <a:off x="2743200" y="647700"/>
            <a:ext cx="3619500" cy="523220"/>
          </a:xfrm>
          <a:prstGeom prst="rect">
            <a:avLst/>
          </a:prstGeom>
          <a:noFill/>
        </p:spPr>
        <p:txBody>
          <a:bodyPr wrap="square" rtlCol="0">
            <a:spAutoFit/>
          </a:bodyPr>
          <a:lstStyle/>
          <a:p>
            <a:pPr algn="ctr"/>
            <a:r>
              <a:rPr lang="en-US" sz="2800" b="1" dirty="0" smtClean="0">
                <a:latin typeface="+mj-lt"/>
              </a:rPr>
              <a:t>WALLET CARD</a:t>
            </a:r>
            <a:endParaRPr lang="en-US" sz="2800" b="1" dirty="0">
              <a:latin typeface="+mj-lt"/>
            </a:endParaRPr>
          </a:p>
        </p:txBody>
      </p:sp>
      <p:pic>
        <p:nvPicPr>
          <p:cNvPr id="8196" name="Picture 4"/>
          <p:cNvPicPr>
            <a:picLocks noChangeAspect="1" noChangeArrowheads="1"/>
          </p:cNvPicPr>
          <p:nvPr/>
        </p:nvPicPr>
        <p:blipFill>
          <a:blip r:embed="rId5" cstate="print"/>
          <a:srcRect/>
          <a:stretch>
            <a:fillRect/>
          </a:stretch>
        </p:blipFill>
        <p:spPr bwMode="auto">
          <a:xfrm>
            <a:off x="266700" y="1638300"/>
            <a:ext cx="4200525" cy="36576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n darkness calls.jpg"/>
          <p:cNvPicPr>
            <a:picLocks noChangeAspect="1"/>
          </p:cNvPicPr>
          <p:nvPr/>
        </p:nvPicPr>
        <p:blipFill>
          <a:blip r:embed="rId4" cstate="print"/>
          <a:srcRect b="14828"/>
          <a:stretch>
            <a:fillRect/>
          </a:stretch>
        </p:blipFill>
        <p:spPr>
          <a:xfrm>
            <a:off x="304800" y="152400"/>
            <a:ext cx="5415938" cy="6553200"/>
          </a:xfrm>
          <a:prstGeom prst="rect">
            <a:avLst/>
          </a:prstGeom>
        </p:spPr>
      </p:pic>
      <p:sp>
        <p:nvSpPr>
          <p:cNvPr id="4" name="TextBox 3"/>
          <p:cNvSpPr txBox="1"/>
          <p:nvPr/>
        </p:nvSpPr>
        <p:spPr>
          <a:xfrm>
            <a:off x="5943600" y="228600"/>
            <a:ext cx="3048000" cy="6617196"/>
          </a:xfrm>
          <a:prstGeom prst="rect">
            <a:avLst/>
          </a:prstGeom>
          <a:noFill/>
        </p:spPr>
        <p:txBody>
          <a:bodyPr wrap="square" rtlCol="0">
            <a:spAutoFit/>
          </a:bodyPr>
          <a:lstStyle/>
          <a:p>
            <a:r>
              <a:rPr lang="en-US" sz="3200" b="1" dirty="0" smtClean="0">
                <a:solidFill>
                  <a:schemeClr val="accent4">
                    <a:lumMod val="75000"/>
                  </a:schemeClr>
                </a:solidFill>
              </a:rPr>
              <a:t>When </a:t>
            </a:r>
          </a:p>
          <a:p>
            <a:r>
              <a:rPr lang="en-US" sz="3200" b="1" dirty="0" smtClean="0">
                <a:solidFill>
                  <a:schemeClr val="accent4">
                    <a:lumMod val="75000"/>
                  </a:schemeClr>
                </a:solidFill>
              </a:rPr>
              <a:t>Darkness Calls</a:t>
            </a:r>
          </a:p>
          <a:p>
            <a:endParaRPr lang="en-US" sz="2000" dirty="0" smtClean="0"/>
          </a:p>
          <a:p>
            <a:r>
              <a:rPr lang="en-US" sz="3200" dirty="0" smtClean="0"/>
              <a:t>Automated video available in Gitxsan</a:t>
            </a:r>
          </a:p>
          <a:p>
            <a:r>
              <a:rPr lang="en-US" sz="3200" dirty="0" smtClean="0"/>
              <a:t>at: </a:t>
            </a:r>
            <a:r>
              <a:rPr lang="en-US" sz="2000" dirty="0" smtClean="0">
                <a:hlinkClick r:id="rId5"/>
              </a:rPr>
              <a:t>http://www.youtube.com/watch?v=8sZ2MgmeKdU</a:t>
            </a:r>
            <a:r>
              <a:rPr lang="en-US" sz="2000" dirty="0" smtClean="0"/>
              <a:t> </a:t>
            </a:r>
          </a:p>
          <a:p>
            <a:endParaRPr lang="en-US" sz="2000" dirty="0" smtClean="0"/>
          </a:p>
          <a:p>
            <a:r>
              <a:rPr lang="en-US" sz="2000" dirty="0" smtClean="0"/>
              <a:t>Picked on by school bullies, misunderstood by his teacher and chastised by his parents, Kyle is about to make the choice of his life - whether to take his own life or not. </a:t>
            </a:r>
            <a:endParaRPr lang="en-US" sz="2000"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4" cstate="print"/>
          <a:srcRect l="26666" t="12190" r="13810"/>
          <a:stretch>
            <a:fillRect/>
          </a:stretch>
        </p:blipFill>
        <p:spPr bwMode="auto">
          <a:xfrm>
            <a:off x="0" y="0"/>
            <a:ext cx="9173753" cy="8458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4" cstate="print"/>
          <a:srcRect l="18571" t="13714" r="20000" b="8571"/>
          <a:stretch>
            <a:fillRect/>
          </a:stretch>
        </p:blipFill>
        <p:spPr bwMode="auto">
          <a:xfrm>
            <a:off x="0" y="0"/>
            <a:ext cx="9144000" cy="72301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NPAIHB Next Steps</a:t>
            </a:r>
            <a:endParaRPr lang="en-US" sz="3200" b="1" dirty="0"/>
          </a:p>
        </p:txBody>
      </p:sp>
      <p:sp>
        <p:nvSpPr>
          <p:cNvPr id="5" name="Content Placeholder 4"/>
          <p:cNvSpPr>
            <a:spLocks noGrp="1"/>
          </p:cNvSpPr>
          <p:nvPr>
            <p:ph sz="half" idx="1"/>
          </p:nvPr>
        </p:nvSpPr>
        <p:spPr>
          <a:xfrm>
            <a:off x="152400" y="1676400"/>
            <a:ext cx="5486400" cy="5181600"/>
          </a:xfrm>
        </p:spPr>
        <p:txBody>
          <a:bodyPr>
            <a:normAutofit/>
          </a:bodyPr>
          <a:lstStyle/>
          <a:p>
            <a:pPr>
              <a:spcAft>
                <a:spcPts val="600"/>
              </a:spcAft>
            </a:pPr>
            <a:r>
              <a:rPr lang="en-US" dirty="0" smtClean="0"/>
              <a:t>NPAIHB will soon begin work to develop regional suicide prevention, awareness, &amp; outreach materials:</a:t>
            </a:r>
          </a:p>
          <a:p>
            <a:pPr lvl="1">
              <a:spcAft>
                <a:spcPts val="600"/>
              </a:spcAft>
            </a:pPr>
            <a:r>
              <a:rPr lang="en-US" dirty="0" smtClean="0"/>
              <a:t>Print Fliers, Brochures, Posters, Factsheets?</a:t>
            </a:r>
          </a:p>
          <a:p>
            <a:pPr lvl="1">
              <a:spcAft>
                <a:spcPts val="600"/>
              </a:spcAft>
            </a:pPr>
            <a:r>
              <a:rPr lang="en-US" dirty="0" smtClean="0"/>
              <a:t>Videos?</a:t>
            </a:r>
          </a:p>
          <a:p>
            <a:pPr lvl="1">
              <a:spcAft>
                <a:spcPts val="600"/>
              </a:spcAft>
            </a:pPr>
            <a:r>
              <a:rPr lang="en-US" dirty="0" smtClean="0"/>
              <a:t>Social Marketing Materials?</a:t>
            </a:r>
          </a:p>
          <a:p>
            <a:pPr lvl="1">
              <a:spcAft>
                <a:spcPts val="600"/>
              </a:spcAft>
            </a:pPr>
            <a:r>
              <a:rPr lang="en-US" dirty="0" smtClean="0"/>
              <a:t>Social Media Materials?</a:t>
            </a:r>
          </a:p>
          <a:p>
            <a:pPr lvl="1">
              <a:spcAft>
                <a:spcPts val="600"/>
              </a:spcAft>
            </a:pPr>
            <a:r>
              <a:rPr lang="en-US" dirty="0" smtClean="0"/>
              <a:t>Toolkits, Guides, Curricula?</a:t>
            </a:r>
          </a:p>
          <a:p>
            <a:pPr lvl="1">
              <a:spcAft>
                <a:spcPts val="600"/>
              </a:spcAft>
            </a:pPr>
            <a:endParaRPr lang="en-US" dirty="0" smtClean="0"/>
          </a:p>
          <a:p>
            <a:pPr>
              <a:spcAft>
                <a:spcPts val="600"/>
              </a:spcAft>
            </a:pPr>
            <a:endParaRPr lang="en-US" dirty="0"/>
          </a:p>
        </p:txBody>
      </p:sp>
      <p:pic>
        <p:nvPicPr>
          <p:cNvPr id="6" name="Picture 4"/>
          <p:cNvPicPr>
            <a:picLocks noChangeAspect="1" noChangeArrowheads="1"/>
          </p:cNvPicPr>
          <p:nvPr/>
        </p:nvPicPr>
        <p:blipFill>
          <a:blip r:embed="rId4" cstate="print"/>
          <a:srcRect/>
          <a:stretch>
            <a:fillRect/>
          </a:stretch>
        </p:blipFill>
        <p:spPr bwMode="auto">
          <a:xfrm>
            <a:off x="5791199" y="1981200"/>
            <a:ext cx="3137993" cy="4114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srcRect l="21905" t="13714" r="23334" b="5524"/>
          <a:stretch>
            <a:fillRect/>
          </a:stretch>
        </p:blipFill>
        <p:spPr bwMode="auto">
          <a:xfrm>
            <a:off x="179294" y="0"/>
            <a:ext cx="8763000" cy="8077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2132012" y="2362200"/>
            <a:ext cx="4889502" cy="4267201"/>
          </a:xfrm>
          <a:prstGeom prst="rect">
            <a:avLst/>
          </a:prstGeom>
          <a:noFill/>
          <a:ln w="9525">
            <a:noFill/>
            <a:miter lim="800000"/>
            <a:headEnd/>
            <a:tailEnd/>
          </a:ln>
          <a:effectLst/>
        </p:spPr>
      </p:pic>
      <p:sp>
        <p:nvSpPr>
          <p:cNvPr id="4" name="TextBox 3"/>
          <p:cNvSpPr txBox="1"/>
          <p:nvPr/>
        </p:nvSpPr>
        <p:spPr>
          <a:xfrm>
            <a:off x="228600" y="344031"/>
            <a:ext cx="8763000" cy="2123658"/>
          </a:xfrm>
          <a:prstGeom prst="rect">
            <a:avLst/>
          </a:prstGeom>
          <a:noFill/>
        </p:spPr>
        <p:txBody>
          <a:bodyPr wrap="square" rtlCol="0">
            <a:spAutoFit/>
          </a:bodyPr>
          <a:lstStyle/>
          <a:p>
            <a:pPr algn="ctr"/>
            <a:r>
              <a:rPr lang="en-US" sz="2800" b="1" dirty="0" smtClean="0">
                <a:latin typeface="+mj-lt"/>
              </a:rPr>
              <a:t>Do Native </a:t>
            </a:r>
          </a:p>
          <a:p>
            <a:pPr algn="ctr"/>
            <a:r>
              <a:rPr lang="en-US" sz="2800" b="1" dirty="0" smtClean="0">
                <a:latin typeface="+mj-lt"/>
              </a:rPr>
              <a:t>- youth, adults, elders – </a:t>
            </a:r>
          </a:p>
          <a:p>
            <a:pPr algn="ctr"/>
            <a:r>
              <a:rPr lang="en-US" sz="2800" b="1" dirty="0" smtClean="0">
                <a:latin typeface="+mj-lt"/>
              </a:rPr>
              <a:t>call the hotline?</a:t>
            </a:r>
          </a:p>
          <a:p>
            <a:pPr algn="ctr"/>
            <a:endParaRPr lang="en-US" sz="2000" b="1" dirty="0" smtClean="0">
              <a:latin typeface="+mj-lt"/>
            </a:endParaRPr>
          </a:p>
          <a:p>
            <a:pPr algn="ctr"/>
            <a:r>
              <a:rPr lang="en-US" sz="2800" b="1" dirty="0" smtClean="0">
                <a:latin typeface="+mj-lt"/>
              </a:rPr>
              <a:t>If not, do we need other crisis response tools?</a:t>
            </a:r>
            <a:endParaRPr lang="en-US" sz="2800" b="1" dirty="0">
              <a:latin typeface="+mj-lt"/>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066800" y="3352800"/>
            <a:ext cx="2895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43000" y="4876800"/>
            <a:ext cx="3733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19200" y="4419600"/>
            <a:ext cx="2362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43000" y="1828800"/>
            <a:ext cx="2895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5410200" y="3405043"/>
            <a:ext cx="3526445" cy="3257805"/>
          </a:xfrm>
          <a:prstGeom prst="rect">
            <a:avLst/>
          </a:prstGeom>
          <a:ln>
            <a:noFill/>
          </a:ln>
          <a:effectLst>
            <a:softEdge rad="317500"/>
          </a:effectLst>
        </p:spPr>
      </p:pic>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Materials Consensus</a:t>
            </a:r>
            <a:endParaRPr lang="en-US" sz="3200" b="1" dirty="0"/>
          </a:p>
        </p:txBody>
      </p:sp>
      <p:sp>
        <p:nvSpPr>
          <p:cNvPr id="5" name="Content Placeholder 4"/>
          <p:cNvSpPr>
            <a:spLocks noGrp="1"/>
          </p:cNvSpPr>
          <p:nvPr>
            <p:ph sz="half" idx="1"/>
          </p:nvPr>
        </p:nvSpPr>
        <p:spPr>
          <a:xfrm>
            <a:off x="762000" y="1828800"/>
            <a:ext cx="8001000" cy="4876800"/>
          </a:xfrm>
        </p:spPr>
        <p:txBody>
          <a:bodyPr>
            <a:normAutofit/>
          </a:bodyPr>
          <a:lstStyle/>
          <a:p>
            <a:pPr marL="514350" indent="-514350"/>
            <a:r>
              <a:rPr lang="en-US" dirty="0" smtClean="0">
                <a:latin typeface="Arial Rounded MT Bold" pitchFamily="34" charset="0"/>
              </a:rPr>
              <a:t>Flyer or Poster </a:t>
            </a:r>
          </a:p>
          <a:p>
            <a:pPr marL="514350" indent="-514350"/>
            <a:r>
              <a:rPr lang="en-US" dirty="0" smtClean="0">
                <a:latin typeface="Arial Rounded MT Bold" pitchFamily="34" charset="0"/>
              </a:rPr>
              <a:t>Brochure </a:t>
            </a:r>
          </a:p>
          <a:p>
            <a:pPr marL="514350" indent="-514350"/>
            <a:r>
              <a:rPr lang="en-US" dirty="0" smtClean="0">
                <a:latin typeface="Arial Rounded MT Bold" pitchFamily="34" charset="0"/>
              </a:rPr>
              <a:t>Wallet Card or Business Card </a:t>
            </a:r>
          </a:p>
          <a:p>
            <a:pPr marL="514350" indent="-514350"/>
            <a:r>
              <a:rPr lang="en-US" dirty="0" smtClean="0">
                <a:latin typeface="Arial Rounded MT Bold" pitchFamily="34" charset="0"/>
              </a:rPr>
              <a:t>Short Video </a:t>
            </a:r>
          </a:p>
          <a:p>
            <a:pPr marL="514350" indent="-514350"/>
            <a:r>
              <a:rPr lang="en-US" dirty="0" smtClean="0">
                <a:latin typeface="Arial Rounded MT Bold" pitchFamily="34" charset="0"/>
              </a:rPr>
              <a:t>Public Service Announcement </a:t>
            </a:r>
          </a:p>
          <a:p>
            <a:pPr marL="514350" indent="-514350"/>
            <a:r>
              <a:rPr lang="en-US" dirty="0" smtClean="0">
                <a:latin typeface="Arial Rounded MT Bold" pitchFamily="34" charset="0"/>
              </a:rPr>
              <a:t>Comic Book </a:t>
            </a:r>
          </a:p>
          <a:p>
            <a:pPr marL="514350" indent="-514350"/>
            <a:r>
              <a:rPr lang="en-US" dirty="0" smtClean="0">
                <a:latin typeface="Arial Rounded MT Bold" pitchFamily="34" charset="0"/>
              </a:rPr>
              <a:t>Multimedia Website</a:t>
            </a:r>
          </a:p>
          <a:p>
            <a:pPr>
              <a:spcAft>
                <a:spcPts val="1200"/>
              </a:spcAft>
            </a:pPr>
            <a:endParaRPr lang="en-US" b="1" dirty="0" smtClean="0"/>
          </a:p>
          <a:p>
            <a:pPr>
              <a:spcAft>
                <a:spcPts val="600"/>
              </a:spcAft>
            </a:pPr>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ded Leaf-MSPI.png"/>
          <p:cNvPicPr>
            <a:picLocks noChangeAspect="1"/>
          </p:cNvPicPr>
          <p:nvPr/>
        </p:nvPicPr>
        <p:blipFill>
          <a:blip r:embed="rId4" cstate="print"/>
          <a:stretch>
            <a:fillRect/>
          </a:stretch>
        </p:blipFill>
        <p:spPr>
          <a:xfrm>
            <a:off x="6629400" y="4876800"/>
            <a:ext cx="2286000" cy="1714500"/>
          </a:xfrm>
          <a:prstGeom prst="rect">
            <a:avLst/>
          </a:prstGeom>
          <a:ln>
            <a:noFill/>
          </a:ln>
          <a:effectLst>
            <a:softEdge rad="112500"/>
          </a:effectLst>
        </p:spPr>
      </p:pic>
      <p:sp>
        <p:nvSpPr>
          <p:cNvPr id="5" name="Rectangle 4"/>
          <p:cNvSpPr/>
          <p:nvPr/>
        </p:nvSpPr>
        <p:spPr>
          <a:xfrm>
            <a:off x="990600" y="1752600"/>
            <a:ext cx="7315200" cy="2123658"/>
          </a:xfrm>
          <a:prstGeom prst="rect">
            <a:avLst/>
          </a:prstGeom>
        </p:spPr>
        <p:txBody>
          <a:bodyPr wrap="square">
            <a:spAutoFit/>
          </a:bodyPr>
          <a:lstStyle/>
          <a:p>
            <a:pPr algn="ctr"/>
            <a:r>
              <a:rPr lang="en-US" sz="4400" b="1" dirty="0" smtClean="0">
                <a:latin typeface="Arial Rounded MT Bold" pitchFamily="34" charset="0"/>
              </a:rPr>
              <a:t>What other products would help us reach our target audience?</a:t>
            </a:r>
            <a:endParaRPr lang="en-US" sz="4400"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Plan Marketing Strategies</a:t>
            </a:r>
            <a:endParaRPr lang="en-US" sz="3200" b="1" dirty="0"/>
          </a:p>
        </p:txBody>
      </p:sp>
      <p:sp>
        <p:nvSpPr>
          <p:cNvPr id="5" name="Content Placeholder 4"/>
          <p:cNvSpPr>
            <a:spLocks noGrp="1"/>
          </p:cNvSpPr>
          <p:nvPr>
            <p:ph sz="half" idx="1"/>
          </p:nvPr>
        </p:nvSpPr>
        <p:spPr>
          <a:xfrm>
            <a:off x="152400" y="1676400"/>
            <a:ext cx="8991600" cy="5181600"/>
          </a:xfrm>
        </p:spPr>
        <p:txBody>
          <a:bodyPr>
            <a:normAutofit fontScale="92500"/>
          </a:bodyPr>
          <a:lstStyle/>
          <a:p>
            <a:r>
              <a:rPr lang="en-US" b="1" dirty="0" smtClean="0"/>
              <a:t>Marketing Strategies</a:t>
            </a:r>
          </a:p>
          <a:p>
            <a:pPr lvl="1"/>
            <a:r>
              <a:rPr lang="en-US" dirty="0" smtClean="0"/>
              <a:t>Product – What is your message? </a:t>
            </a:r>
          </a:p>
          <a:p>
            <a:pPr lvl="1"/>
            <a:r>
              <a:rPr lang="en-US" dirty="0" smtClean="0"/>
              <a:t>Price – What is the cost of this behavior/attitude/knowledge change?</a:t>
            </a:r>
          </a:p>
          <a:p>
            <a:pPr lvl="1"/>
            <a:r>
              <a:rPr lang="en-US" dirty="0" smtClean="0"/>
              <a:t>Promotion – How will you get the message out?</a:t>
            </a:r>
          </a:p>
          <a:p>
            <a:pPr lvl="1"/>
            <a:r>
              <a:rPr lang="en-US" dirty="0" smtClean="0"/>
              <a:t>Placement – Where will you place the message?</a:t>
            </a:r>
          </a:p>
          <a:p>
            <a:pPr lvl="1"/>
            <a:endParaRPr lang="en-US" dirty="0" smtClean="0"/>
          </a:p>
          <a:p>
            <a:pPr lvl="1"/>
            <a:r>
              <a:rPr lang="en-US" dirty="0" smtClean="0"/>
              <a:t>Branding – do all related offers/messages have the same look and feel?</a:t>
            </a:r>
          </a:p>
          <a:p>
            <a:pPr lvl="1"/>
            <a:endParaRPr lang="en-US" dirty="0" smtClean="0"/>
          </a:p>
          <a:p>
            <a:pPr lvl="1"/>
            <a:r>
              <a:rPr lang="en-US" dirty="0" smtClean="0"/>
              <a:t>Traditional Promotion – posters/brochures/give-</a:t>
            </a:r>
            <a:r>
              <a:rPr lang="en-US" dirty="0" err="1" smtClean="0"/>
              <a:t>aways</a:t>
            </a:r>
            <a:endParaRPr lang="en-US" dirty="0" smtClean="0"/>
          </a:p>
          <a:p>
            <a:pPr lvl="1"/>
            <a:r>
              <a:rPr lang="en-US" dirty="0" smtClean="0"/>
              <a:t>Public Relations – Radio and television PSAs, Op-Ed pieces</a:t>
            </a:r>
          </a:p>
          <a:p>
            <a:pPr lvl="1"/>
            <a:r>
              <a:rPr lang="en-US" dirty="0" smtClean="0"/>
              <a:t>Advertising – paid space in print, radio, and television</a:t>
            </a:r>
          </a:p>
          <a:p>
            <a:pPr lvl="1"/>
            <a:r>
              <a:rPr lang="en-US" dirty="0" smtClean="0"/>
              <a:t>Nontraditional media – videos, blogs</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Social Marketing – Development Process</a:t>
            </a:r>
            <a:endParaRPr lang="en-US" sz="3200" b="1" dirty="0"/>
          </a:p>
        </p:txBody>
      </p:sp>
      <p:sp>
        <p:nvSpPr>
          <p:cNvPr id="5" name="Content Placeholder 4"/>
          <p:cNvSpPr>
            <a:spLocks noGrp="1"/>
          </p:cNvSpPr>
          <p:nvPr>
            <p:ph sz="half" idx="1"/>
          </p:nvPr>
        </p:nvSpPr>
        <p:spPr>
          <a:xfrm>
            <a:off x="228600" y="1752600"/>
            <a:ext cx="8610600" cy="4876800"/>
          </a:xfrm>
        </p:spPr>
        <p:txBody>
          <a:bodyPr>
            <a:normAutofit/>
          </a:bodyPr>
          <a:lstStyle/>
          <a:p>
            <a:pPr>
              <a:spcAft>
                <a:spcPts val="600"/>
              </a:spcAft>
            </a:pPr>
            <a:r>
              <a:rPr lang="en-US" b="1" dirty="0" smtClean="0"/>
              <a:t>Product Development</a:t>
            </a:r>
          </a:p>
          <a:p>
            <a:pPr lvl="1"/>
            <a:r>
              <a:rPr lang="en-US" dirty="0" smtClean="0"/>
              <a:t>Test campaign messages: feedback, focus groups, and surveys</a:t>
            </a:r>
          </a:p>
          <a:p>
            <a:pPr lvl="1"/>
            <a:r>
              <a:rPr lang="en-US" dirty="0" smtClean="0"/>
              <a:t>Are the messages credible? Can they be recalled?</a:t>
            </a:r>
          </a:p>
          <a:p>
            <a:pPr lvl="1"/>
            <a:r>
              <a:rPr lang="en-US" dirty="0" smtClean="0"/>
              <a:t>Is there a direct call to action?</a:t>
            </a:r>
          </a:p>
          <a:p>
            <a:pPr lvl="1">
              <a:spcAft>
                <a:spcPts val="600"/>
              </a:spcAft>
            </a:pPr>
            <a:r>
              <a:rPr lang="en-US" dirty="0" smtClean="0"/>
              <a:t>What emotion is evoked?</a:t>
            </a:r>
          </a:p>
          <a:p>
            <a:pPr>
              <a:spcAft>
                <a:spcPts val="1200"/>
              </a:spcAft>
            </a:pPr>
            <a:r>
              <a:rPr lang="en-US" b="1" dirty="0" smtClean="0"/>
              <a:t>Implementation</a:t>
            </a:r>
          </a:p>
          <a:p>
            <a:pPr>
              <a:spcAft>
                <a:spcPts val="1200"/>
              </a:spcAft>
            </a:pPr>
            <a:r>
              <a:rPr lang="en-US" b="1" dirty="0" smtClean="0"/>
              <a:t>Evaluation</a:t>
            </a:r>
          </a:p>
          <a:p>
            <a:pPr>
              <a:spcAft>
                <a:spcPts val="600"/>
              </a:spcAft>
            </a:pPr>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274638"/>
            <a:ext cx="9144000" cy="1325562"/>
          </a:xfrm>
          <a:solidFill>
            <a:schemeClr val="accent3">
              <a:lumMod val="75000"/>
            </a:schemeClr>
          </a:solidFill>
        </p:spPr>
        <p:txBody>
          <a:bodyPr>
            <a:normAutofit/>
          </a:bodyPr>
          <a:lstStyle/>
          <a:p>
            <a:r>
              <a:rPr lang="en-US" sz="3200" b="1" dirty="0" smtClean="0"/>
              <a:t>Messaging: Just the Facts…</a:t>
            </a:r>
          </a:p>
        </p:txBody>
      </p:sp>
      <p:sp>
        <p:nvSpPr>
          <p:cNvPr id="5" name="Content Placeholder 4"/>
          <p:cNvSpPr>
            <a:spLocks noGrp="1"/>
          </p:cNvSpPr>
          <p:nvPr>
            <p:ph sz="half" idx="1"/>
          </p:nvPr>
        </p:nvSpPr>
        <p:spPr>
          <a:xfrm>
            <a:off x="381000" y="1905000"/>
            <a:ext cx="8382000" cy="4876800"/>
          </a:xfrm>
        </p:spPr>
        <p:txBody>
          <a:bodyPr>
            <a:normAutofit/>
          </a:bodyPr>
          <a:lstStyle/>
          <a:p>
            <a:pPr>
              <a:spcAft>
                <a:spcPts val="600"/>
              </a:spcAft>
            </a:pPr>
            <a:r>
              <a:rPr lang="en-US" dirty="0" smtClean="0"/>
              <a:t>Simple factual statements increase knowledge retention and positive behavioral intentions.</a:t>
            </a:r>
          </a:p>
          <a:p>
            <a:pPr>
              <a:spcAft>
                <a:spcPts val="600"/>
              </a:spcAft>
            </a:pPr>
            <a:r>
              <a:rPr lang="en-US" b="1" dirty="0" smtClean="0"/>
              <a:t>Suicide prevention practitioners should use simple  factual statements such as:</a:t>
            </a:r>
          </a:p>
          <a:p>
            <a:pPr lvl="1">
              <a:spcAft>
                <a:spcPts val="600"/>
              </a:spcAft>
            </a:pPr>
            <a:r>
              <a:rPr lang="en-US" b="1" dirty="0" smtClean="0"/>
              <a:t>Suicide can be prevented.</a:t>
            </a:r>
          </a:p>
          <a:p>
            <a:pPr lvl="1">
              <a:spcAft>
                <a:spcPts val="600"/>
              </a:spcAft>
            </a:pPr>
            <a:r>
              <a:rPr lang="en-US" b="1" dirty="0" smtClean="0"/>
              <a:t>There are almost always warning signs that someone is thinking about suicide. </a:t>
            </a:r>
          </a:p>
          <a:p>
            <a:pPr lvl="1">
              <a:spcAft>
                <a:spcPts val="600"/>
              </a:spcAft>
            </a:pPr>
            <a:r>
              <a:rPr lang="en-US" b="1" dirty="0" smtClean="0"/>
              <a:t>Always take a threat of suicide seriously and get help.</a:t>
            </a:r>
            <a:endParaRPr lang="en-US" dirty="0" smtClean="0"/>
          </a:p>
          <a:p>
            <a:endParaRPr lang="en-US" sz="2000" b="1" dirty="0" smtClean="0"/>
          </a:p>
          <a:p>
            <a:pPr>
              <a:buNone/>
            </a:pPr>
            <a:r>
              <a:rPr lang="en-US" sz="2000" b="1" i="1" dirty="0" smtClean="0"/>
              <a:t>www.sprc.org/library/mythposter.pdf, SPRC, 2010</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2238"/>
            <a:ext cx="9144000" cy="1782762"/>
          </a:xfrm>
          <a:solidFill>
            <a:schemeClr val="accent3">
              <a:lumMod val="75000"/>
            </a:schemeClr>
          </a:solidFill>
        </p:spPr>
        <p:txBody>
          <a:bodyPr>
            <a:normAutofit/>
          </a:bodyPr>
          <a:lstStyle/>
          <a:p>
            <a:r>
              <a:rPr lang="en-US" sz="3200" b="1" dirty="0" smtClean="0"/>
              <a:t>Special considerations for suicide</a:t>
            </a:r>
            <a:br>
              <a:rPr lang="en-US" sz="3200" b="1" dirty="0" smtClean="0"/>
            </a:br>
            <a:r>
              <a:rPr lang="en-US" sz="3200" b="1" dirty="0" smtClean="0"/>
              <a:t>prevention messaging…</a:t>
            </a:r>
          </a:p>
        </p:txBody>
      </p:sp>
      <p:sp>
        <p:nvSpPr>
          <p:cNvPr id="5" name="Content Placeholder 4"/>
          <p:cNvSpPr>
            <a:spLocks noGrp="1"/>
          </p:cNvSpPr>
          <p:nvPr>
            <p:ph sz="half" idx="1"/>
          </p:nvPr>
        </p:nvSpPr>
        <p:spPr>
          <a:xfrm>
            <a:off x="152400" y="2362200"/>
            <a:ext cx="5562600" cy="4343400"/>
          </a:xfrm>
        </p:spPr>
        <p:txBody>
          <a:bodyPr>
            <a:normAutofit/>
          </a:bodyPr>
          <a:lstStyle/>
          <a:p>
            <a:r>
              <a:rPr lang="en-US" sz="2400" b="1" dirty="0" smtClean="0"/>
              <a:t>Emphasize help-seeking</a:t>
            </a:r>
          </a:p>
          <a:p>
            <a:r>
              <a:rPr lang="en-US" sz="2400" b="1" dirty="0" smtClean="0"/>
              <a:t>Provide information on finding help</a:t>
            </a:r>
          </a:p>
          <a:p>
            <a:r>
              <a:rPr lang="en-US" sz="2400" b="1" dirty="0" smtClean="0"/>
              <a:t>Emphasize prevention</a:t>
            </a:r>
          </a:p>
          <a:p>
            <a:r>
              <a:rPr lang="en-US" sz="2400" b="1" dirty="0" smtClean="0"/>
              <a:t>List the warning signs of suicide</a:t>
            </a:r>
          </a:p>
          <a:p>
            <a:r>
              <a:rPr lang="en-US" sz="2400" b="1" dirty="0" smtClean="0"/>
              <a:t>List risk and protective factors</a:t>
            </a:r>
          </a:p>
          <a:p>
            <a:r>
              <a:rPr lang="en-US" sz="2400" b="1" dirty="0" smtClean="0"/>
              <a:t>Highlight effective treatment for mental health problems</a:t>
            </a:r>
          </a:p>
          <a:p>
            <a:endParaRPr lang="en-US" sz="1800" b="1" dirty="0" smtClean="0"/>
          </a:p>
          <a:p>
            <a:pPr>
              <a:buNone/>
            </a:pPr>
            <a:r>
              <a:rPr lang="en-US" sz="1800" b="1" i="1" dirty="0" smtClean="0"/>
              <a:t>Safe and Effective Messaging, SPRC, 2006</a:t>
            </a:r>
          </a:p>
          <a:p>
            <a:pPr>
              <a:spcAft>
                <a:spcPts val="600"/>
              </a:spcAft>
            </a:pPr>
            <a:endParaRPr lang="en-US" sz="2400" dirty="0" smtClean="0"/>
          </a:p>
          <a:p>
            <a:pPr>
              <a:spcAft>
                <a:spcPts val="600"/>
              </a:spcAft>
            </a:pPr>
            <a:endParaRPr lang="en-US" sz="2400" dirty="0"/>
          </a:p>
        </p:txBody>
      </p:sp>
      <p:pic>
        <p:nvPicPr>
          <p:cNvPr id="8" name="Picture 5"/>
          <p:cNvPicPr>
            <a:picLocks noChangeAspect="1" noChangeArrowheads="1"/>
          </p:cNvPicPr>
          <p:nvPr/>
        </p:nvPicPr>
        <p:blipFill>
          <a:blip r:embed="rId4" cstate="print"/>
          <a:srcRect/>
          <a:stretch>
            <a:fillRect/>
          </a:stretch>
        </p:blipFill>
        <p:spPr bwMode="auto">
          <a:xfrm>
            <a:off x="5410200" y="1600200"/>
            <a:ext cx="3396308" cy="5257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2238"/>
            <a:ext cx="9144000" cy="1782762"/>
          </a:xfrm>
          <a:solidFill>
            <a:schemeClr val="accent3">
              <a:lumMod val="75000"/>
            </a:schemeClr>
          </a:solidFill>
        </p:spPr>
        <p:txBody>
          <a:bodyPr>
            <a:normAutofit/>
          </a:bodyPr>
          <a:lstStyle/>
          <a:p>
            <a:r>
              <a:rPr lang="en-US" sz="3200" b="1" dirty="0" smtClean="0"/>
              <a:t>Special considerations for suicide</a:t>
            </a:r>
            <a:br>
              <a:rPr lang="en-US" sz="3200" b="1" dirty="0" smtClean="0"/>
            </a:br>
            <a:r>
              <a:rPr lang="en-US" sz="3200" b="1" dirty="0" smtClean="0"/>
              <a:t>prevention messaging…</a:t>
            </a:r>
          </a:p>
        </p:txBody>
      </p:sp>
      <p:sp>
        <p:nvSpPr>
          <p:cNvPr id="5" name="Content Placeholder 4"/>
          <p:cNvSpPr>
            <a:spLocks noGrp="1"/>
          </p:cNvSpPr>
          <p:nvPr>
            <p:ph sz="half" idx="1"/>
          </p:nvPr>
        </p:nvSpPr>
        <p:spPr>
          <a:xfrm>
            <a:off x="152400" y="2362200"/>
            <a:ext cx="5562600" cy="4343400"/>
          </a:xfrm>
        </p:spPr>
        <p:txBody>
          <a:bodyPr>
            <a:normAutofit/>
          </a:bodyPr>
          <a:lstStyle/>
          <a:p>
            <a:r>
              <a:rPr lang="en-US" sz="2400" b="1" dirty="0" smtClean="0"/>
              <a:t>Emphasize help-seeking</a:t>
            </a:r>
          </a:p>
          <a:p>
            <a:r>
              <a:rPr lang="en-US" sz="2400" b="1" dirty="0" smtClean="0"/>
              <a:t>Provide information on finding help</a:t>
            </a:r>
          </a:p>
          <a:p>
            <a:r>
              <a:rPr lang="en-US" sz="2400" b="1" dirty="0" smtClean="0"/>
              <a:t>Emphasize prevention</a:t>
            </a:r>
          </a:p>
          <a:p>
            <a:r>
              <a:rPr lang="en-US" sz="2400" b="1" dirty="0" smtClean="0"/>
              <a:t>List the warning signs of suicide</a:t>
            </a:r>
          </a:p>
          <a:p>
            <a:r>
              <a:rPr lang="en-US" sz="2400" b="1" dirty="0" smtClean="0"/>
              <a:t>List risk and protective factors</a:t>
            </a:r>
          </a:p>
          <a:p>
            <a:r>
              <a:rPr lang="en-US" sz="2400" b="1" dirty="0" smtClean="0"/>
              <a:t>Highlight effective treatment for mental health problems</a:t>
            </a:r>
          </a:p>
          <a:p>
            <a:endParaRPr lang="en-US" sz="1800" b="1" dirty="0" smtClean="0"/>
          </a:p>
          <a:p>
            <a:pPr>
              <a:buNone/>
            </a:pPr>
            <a:r>
              <a:rPr lang="en-US" sz="1800" b="1" i="1" dirty="0" smtClean="0"/>
              <a:t>Safe and Effective Messaging, SPRC, 2006</a:t>
            </a:r>
          </a:p>
          <a:p>
            <a:pPr>
              <a:spcAft>
                <a:spcPts val="600"/>
              </a:spcAft>
            </a:pPr>
            <a:endParaRPr lang="en-US" sz="2400" dirty="0" smtClean="0"/>
          </a:p>
          <a:p>
            <a:pPr>
              <a:spcAft>
                <a:spcPts val="600"/>
              </a:spcAft>
            </a:pPr>
            <a:endParaRPr lang="en-US" sz="2400" dirty="0"/>
          </a:p>
        </p:txBody>
      </p:sp>
      <p:pic>
        <p:nvPicPr>
          <p:cNvPr id="6" name="Picture 2"/>
          <p:cNvPicPr>
            <a:picLocks noChangeAspect="1" noChangeArrowheads="1"/>
          </p:cNvPicPr>
          <p:nvPr/>
        </p:nvPicPr>
        <p:blipFill>
          <a:blip r:embed="rId4" cstate="print"/>
          <a:srcRect/>
          <a:stretch>
            <a:fillRect/>
          </a:stretch>
        </p:blipFill>
        <p:spPr bwMode="auto">
          <a:xfrm>
            <a:off x="5257800" y="1600200"/>
            <a:ext cx="3665989" cy="5257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76200"/>
            <a:ext cx="9144000" cy="1401762"/>
          </a:xfrm>
          <a:solidFill>
            <a:schemeClr val="accent3">
              <a:lumMod val="75000"/>
            </a:schemeClr>
          </a:solidFill>
        </p:spPr>
        <p:txBody>
          <a:bodyPr>
            <a:normAutofit/>
          </a:bodyPr>
          <a:lstStyle/>
          <a:p>
            <a:pPr algn="l"/>
            <a:r>
              <a:rPr lang="en-US" sz="3200" b="1" dirty="0" smtClean="0"/>
              <a:t>    Messages That Stick…</a:t>
            </a:r>
          </a:p>
        </p:txBody>
      </p:sp>
      <p:sp>
        <p:nvSpPr>
          <p:cNvPr id="5" name="Content Placeholder 4"/>
          <p:cNvSpPr>
            <a:spLocks noGrp="1"/>
          </p:cNvSpPr>
          <p:nvPr>
            <p:ph sz="half" idx="1"/>
          </p:nvPr>
        </p:nvSpPr>
        <p:spPr>
          <a:xfrm>
            <a:off x="76200" y="1905000"/>
            <a:ext cx="4724400" cy="4724400"/>
          </a:xfrm>
        </p:spPr>
        <p:txBody>
          <a:bodyPr>
            <a:normAutofit fontScale="92500" lnSpcReduction="20000"/>
          </a:bodyPr>
          <a:lstStyle/>
          <a:p>
            <a:r>
              <a:rPr lang="en-US" b="1" dirty="0" smtClean="0"/>
              <a:t>Simple – use analogies</a:t>
            </a:r>
          </a:p>
          <a:p>
            <a:r>
              <a:rPr lang="en-US" b="1" dirty="0" smtClean="0"/>
              <a:t>Unexpected – develop jarring, unexpected messages</a:t>
            </a:r>
          </a:p>
          <a:p>
            <a:r>
              <a:rPr lang="en-US" b="1" dirty="0" smtClean="0"/>
              <a:t>Concrete – use specific language and details</a:t>
            </a:r>
          </a:p>
          <a:p>
            <a:r>
              <a:rPr lang="en-US" b="1" dirty="0" smtClean="0"/>
              <a:t>Credentialed – rely on authorities or testable ideas</a:t>
            </a:r>
          </a:p>
          <a:p>
            <a:r>
              <a:rPr lang="en-US" b="1" dirty="0" smtClean="0"/>
              <a:t>Emotional – tap into negative or positive feelings</a:t>
            </a:r>
          </a:p>
          <a:p>
            <a:r>
              <a:rPr lang="en-US" b="1" dirty="0" smtClean="0"/>
              <a:t>Stories – tell stories about real people</a:t>
            </a:r>
          </a:p>
          <a:p>
            <a:endParaRPr lang="en-US" sz="2000" b="1" dirty="0" smtClean="0"/>
          </a:p>
          <a:p>
            <a:pPr>
              <a:buNone/>
            </a:pPr>
            <a:r>
              <a:rPr lang="en-US" sz="2000" b="1" i="1" dirty="0" smtClean="0"/>
              <a:t>Safe and Effective Messaging, SPRC, 2006</a:t>
            </a:r>
          </a:p>
          <a:p>
            <a:pPr>
              <a:spcAft>
                <a:spcPts val="600"/>
              </a:spcAft>
            </a:pPr>
            <a:endParaRPr lang="en-US" dirty="0" smtClean="0"/>
          </a:p>
          <a:p>
            <a:pPr>
              <a:spcAft>
                <a:spcPts val="600"/>
              </a:spcAft>
            </a:pPr>
            <a:endParaRPr lang="en-US" dirty="0"/>
          </a:p>
        </p:txBody>
      </p:sp>
      <p:pic>
        <p:nvPicPr>
          <p:cNvPr id="290819" name="Picture 3"/>
          <p:cNvPicPr>
            <a:picLocks noChangeAspect="1" noChangeArrowheads="1"/>
          </p:cNvPicPr>
          <p:nvPr/>
        </p:nvPicPr>
        <p:blipFill>
          <a:blip r:embed="rId5" cstate="print"/>
          <a:srcRect t="1269" r="2328"/>
          <a:stretch>
            <a:fillRect/>
          </a:stretch>
        </p:blipFill>
        <p:spPr bwMode="auto">
          <a:xfrm>
            <a:off x="4800600" y="3636679"/>
            <a:ext cx="4343400" cy="3221321"/>
          </a:xfrm>
          <a:prstGeom prst="rect">
            <a:avLst/>
          </a:prstGeom>
          <a:noFill/>
          <a:ln w="9525">
            <a:noFill/>
            <a:miter lim="800000"/>
            <a:headEnd/>
            <a:tailEnd/>
          </a:ln>
        </p:spPr>
      </p:pic>
      <p:pic>
        <p:nvPicPr>
          <p:cNvPr id="290818" name="Picture 2"/>
          <p:cNvPicPr>
            <a:picLocks noChangeAspect="1" noChangeArrowheads="1"/>
          </p:cNvPicPr>
          <p:nvPr/>
        </p:nvPicPr>
        <p:blipFill>
          <a:blip r:embed="rId6" cstate="print"/>
          <a:srcRect/>
          <a:stretch>
            <a:fillRect/>
          </a:stretch>
        </p:blipFill>
        <p:spPr bwMode="auto">
          <a:xfrm>
            <a:off x="4800600" y="533400"/>
            <a:ext cx="4534068" cy="30241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5410200" y="3405043"/>
            <a:ext cx="3526445" cy="3257805"/>
          </a:xfrm>
          <a:prstGeom prst="rect">
            <a:avLst/>
          </a:prstGeom>
          <a:ln>
            <a:noFill/>
          </a:ln>
          <a:effectLst>
            <a:softEdge rad="317500"/>
          </a:effectLst>
        </p:spPr>
      </p:pic>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Social Marketing – Development Process</a:t>
            </a:r>
            <a:endParaRPr lang="en-US" sz="3200" b="1" dirty="0"/>
          </a:p>
        </p:txBody>
      </p:sp>
      <p:sp>
        <p:nvSpPr>
          <p:cNvPr id="5" name="Content Placeholder 4"/>
          <p:cNvSpPr>
            <a:spLocks noGrp="1"/>
          </p:cNvSpPr>
          <p:nvPr>
            <p:ph sz="half" idx="1"/>
          </p:nvPr>
        </p:nvSpPr>
        <p:spPr>
          <a:xfrm>
            <a:off x="685800" y="1752600"/>
            <a:ext cx="8001000" cy="4876800"/>
          </a:xfrm>
        </p:spPr>
        <p:txBody>
          <a:bodyPr>
            <a:normAutofit/>
          </a:bodyPr>
          <a:lstStyle/>
          <a:p>
            <a:pPr>
              <a:spcAft>
                <a:spcPts val="1200"/>
              </a:spcAft>
            </a:pPr>
            <a:r>
              <a:rPr lang="en-US" b="1" dirty="0" smtClean="0"/>
              <a:t>Environmental Analysis</a:t>
            </a:r>
          </a:p>
          <a:p>
            <a:pPr>
              <a:spcAft>
                <a:spcPts val="1200"/>
              </a:spcAft>
            </a:pPr>
            <a:r>
              <a:rPr lang="en-US" b="1" dirty="0" smtClean="0"/>
              <a:t>Plan Marketing Strategies</a:t>
            </a:r>
          </a:p>
          <a:p>
            <a:pPr>
              <a:spcAft>
                <a:spcPts val="600"/>
              </a:spcAft>
            </a:pPr>
            <a:r>
              <a:rPr lang="en-US" b="1" dirty="0" smtClean="0"/>
              <a:t>Product Development</a:t>
            </a:r>
          </a:p>
          <a:p>
            <a:pPr>
              <a:spcAft>
                <a:spcPts val="1200"/>
              </a:spcAft>
            </a:pPr>
            <a:r>
              <a:rPr lang="en-US" b="1" dirty="0" smtClean="0"/>
              <a:t>Implementation</a:t>
            </a:r>
          </a:p>
          <a:p>
            <a:pPr>
              <a:spcAft>
                <a:spcPts val="1200"/>
              </a:spcAft>
            </a:pPr>
            <a:r>
              <a:rPr lang="en-US" b="1" dirty="0" smtClean="0"/>
              <a:t>Evaluation</a:t>
            </a:r>
          </a:p>
          <a:p>
            <a:pPr>
              <a:spcAft>
                <a:spcPts val="600"/>
              </a:spcAft>
            </a:pP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274638"/>
            <a:ext cx="9144000" cy="1782762"/>
          </a:xfrm>
          <a:solidFill>
            <a:schemeClr val="accent3">
              <a:lumMod val="75000"/>
            </a:schemeClr>
          </a:solidFill>
        </p:spPr>
        <p:txBody>
          <a:bodyPr>
            <a:normAutofit/>
          </a:bodyPr>
          <a:lstStyle/>
          <a:p>
            <a:r>
              <a:rPr lang="en-US" sz="3200" b="1" dirty="0" smtClean="0"/>
              <a:t>Small Groups: What messages about suicide are needed for this Target Audience?</a:t>
            </a:r>
            <a:endParaRPr lang="en-US" sz="3200" b="1" dirty="0"/>
          </a:p>
        </p:txBody>
      </p:sp>
      <p:sp>
        <p:nvSpPr>
          <p:cNvPr id="5" name="Content Placeholder 4"/>
          <p:cNvSpPr>
            <a:spLocks noGrp="1"/>
          </p:cNvSpPr>
          <p:nvPr>
            <p:ph sz="half" idx="1"/>
          </p:nvPr>
        </p:nvSpPr>
        <p:spPr>
          <a:xfrm>
            <a:off x="381000" y="2438400"/>
            <a:ext cx="8382000" cy="4343400"/>
          </a:xfrm>
        </p:spPr>
        <p:txBody>
          <a:bodyPr>
            <a:normAutofit/>
          </a:bodyPr>
          <a:lstStyle/>
          <a:p>
            <a:pPr>
              <a:spcBef>
                <a:spcPts val="1200"/>
              </a:spcBef>
              <a:spcAft>
                <a:spcPts val="1200"/>
              </a:spcAft>
            </a:pPr>
            <a:r>
              <a:rPr lang="en-US" b="1" dirty="0" smtClean="0"/>
              <a:t>In Order to Help: </a:t>
            </a:r>
            <a:r>
              <a:rPr lang="en-US" b="1" i="1" dirty="0" smtClean="0"/>
              <a:t>(target audience) ____________________________________________</a:t>
            </a:r>
          </a:p>
          <a:p>
            <a:pPr>
              <a:spcBef>
                <a:spcPts val="1200"/>
              </a:spcBef>
              <a:spcAft>
                <a:spcPts val="1200"/>
              </a:spcAft>
            </a:pPr>
            <a:r>
              <a:rPr lang="en-US" b="1" dirty="0" smtClean="0"/>
              <a:t>To DO: </a:t>
            </a:r>
            <a:r>
              <a:rPr lang="en-US" b="1" i="1" dirty="0" smtClean="0"/>
              <a:t>(behavior or action)                                                         ____________________________________________</a:t>
            </a:r>
          </a:p>
          <a:p>
            <a:pPr>
              <a:spcBef>
                <a:spcPts val="1200"/>
              </a:spcBef>
              <a:spcAft>
                <a:spcPts val="1200"/>
              </a:spcAft>
            </a:pPr>
            <a:r>
              <a:rPr lang="en-US" b="1" dirty="0" smtClean="0"/>
              <a:t>Our Sticky Message will be:</a:t>
            </a:r>
            <a:endParaRPr lang="en-US" b="1" i="1" dirty="0" smtClean="0"/>
          </a:p>
          <a:p>
            <a:pPr>
              <a:spcAft>
                <a:spcPts val="600"/>
              </a:spcAft>
            </a:pPr>
            <a:endParaRPr lang="en-US" dirty="0" smtClean="0"/>
          </a:p>
          <a:p>
            <a:pPr>
              <a:spcAft>
                <a:spcPts val="600"/>
              </a:spcAft>
            </a:pP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2" name="Title 1"/>
          <p:cNvSpPr>
            <a:spLocks noGrp="1"/>
          </p:cNvSpPr>
          <p:nvPr>
            <p:ph type="title"/>
          </p:nvPr>
        </p:nvSpPr>
        <p:spPr>
          <a:xfrm>
            <a:off x="0" y="274638"/>
            <a:ext cx="9144000" cy="1143000"/>
          </a:xfrm>
          <a:solidFill>
            <a:schemeClr val="accent3">
              <a:lumMod val="75000"/>
            </a:schemeClr>
          </a:solidFill>
        </p:spPr>
        <p:txBody>
          <a:bodyPr/>
          <a:lstStyle/>
          <a:p>
            <a:r>
              <a:rPr lang="en-US" dirty="0" smtClean="0"/>
              <a:t>Regional Youth Training Week</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Possible Opportunity</a:t>
            </a:r>
          </a:p>
          <a:p>
            <a:r>
              <a:rPr lang="en-US" dirty="0" smtClean="0"/>
              <a:t>Use next year’s MSPI Cooperative grant funds</a:t>
            </a:r>
          </a:p>
          <a:p>
            <a:r>
              <a:rPr lang="en-US" dirty="0" smtClean="0"/>
              <a:t>Art, Media, &amp; Music Training Week</a:t>
            </a:r>
          </a:p>
          <a:p>
            <a:pPr lvl="1"/>
            <a:r>
              <a:rPr lang="en-US" dirty="0" smtClean="0"/>
              <a:t>Music: writing and record own song relating to the impact of suicide</a:t>
            </a:r>
          </a:p>
          <a:p>
            <a:pPr lvl="1"/>
            <a:r>
              <a:rPr lang="en-US" dirty="0" smtClean="0"/>
              <a:t>Comic book: write and create own comic relating to the impact of suicide</a:t>
            </a:r>
          </a:p>
          <a:p>
            <a:pPr lvl="1"/>
            <a:r>
              <a:rPr lang="en-US" dirty="0" err="1" smtClean="0"/>
              <a:t>Videography</a:t>
            </a:r>
            <a:r>
              <a:rPr lang="en-US" dirty="0" smtClean="0"/>
              <a:t>: Create and produce own video relating to the impact of suicide</a:t>
            </a:r>
          </a:p>
          <a:p>
            <a:pPr lvl="1"/>
            <a:r>
              <a:rPr lang="en-US" dirty="0" smtClean="0"/>
              <a:t>Digital storytelling: create and produce own digital story relating to the impact of suicide</a:t>
            </a:r>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Enter question text...</a:t>
            </a:r>
            <a:endParaRPr lang="en-US" dirty="0"/>
          </a:p>
        </p:txBody>
      </p:sp>
      <p:graphicFrame>
        <p:nvGraphicFramePr>
          <p:cNvPr id="4" name="TPChart"/>
          <p:cNvGraphicFramePr>
            <a:graphicFrameLocks noChangeAspect="1"/>
          </p:cNvGraphicFramePr>
          <p:nvPr/>
        </p:nvGraphicFramePr>
        <p:xfrm>
          <a:off x="4508500" y="1828800"/>
          <a:ext cx="4572000" cy="4965700"/>
        </p:xfrm>
        <a:graphic>
          <a:graphicData uri="http://schemas.openxmlformats.org/presentationml/2006/ole">
            <p:oleObj spid="_x0000_s371714" name="Chart" r:id="rId5" imgW="4572146" imgH="5143643" progId="MSGraph.Chart.8">
              <p:embed followColorScheme="full"/>
            </p:oleObj>
          </a:graphicData>
        </a:graphic>
      </p:graphicFrame>
      <p:sp>
        <p:nvSpPr>
          <p:cNvPr id="5" name="TPQuestion"/>
          <p:cNvSpPr txBox="1">
            <a:spLocks/>
          </p:cNvSpPr>
          <p:nvPr/>
        </p:nvSpPr>
        <p:spPr>
          <a:xfrm>
            <a:off x="0" y="274636"/>
            <a:ext cx="9144000" cy="1401764"/>
          </a:xfrm>
          <a:prstGeom prst="rect">
            <a:avLst/>
          </a:prstGeom>
          <a:solidFill>
            <a:schemeClr val="accent3">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Do you feel your community would be interested in a Regional Youth Conference such as this?</a:t>
            </a: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PAnswers"/>
          <p:cNvSpPr>
            <a:spLocks noGrp="1"/>
          </p:cNvSpPr>
          <p:nvPr>
            <p:ph type="body" idx="1"/>
            <p:custDataLst>
              <p:tags r:id="rId3"/>
            </p:custDataLst>
          </p:nvPr>
        </p:nvSpPr>
        <p:spPr>
          <a:xfrm>
            <a:off x="685800" y="2286000"/>
            <a:ext cx="4114800" cy="1447800"/>
          </a:xfrm>
        </p:spPr>
        <p:txBody>
          <a:bodyPr>
            <a:noAutofit/>
          </a:bodyPr>
          <a:lstStyle/>
          <a:p>
            <a:pPr marL="514350" indent="-514350">
              <a:buFont typeface="Arial" pitchFamily="34" charset="0"/>
              <a:buAutoNum type="arabicPeriod"/>
            </a:pPr>
            <a:r>
              <a:rPr lang="en-US" dirty="0" smtClean="0"/>
              <a:t>Yes</a:t>
            </a:r>
          </a:p>
          <a:p>
            <a:pPr marL="514350" indent="-514350">
              <a:buFont typeface="Arial" pitchFamily="34" charset="0"/>
              <a:buAutoNum type="arabicPeriod"/>
            </a:pPr>
            <a:r>
              <a:rPr lang="en-US" dirty="0" smtClean="0"/>
              <a:t>No</a:t>
            </a:r>
          </a:p>
        </p:txBody>
      </p:sp>
      <p:pic>
        <p:nvPicPr>
          <p:cNvPr id="6" name="Picture 1"/>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914400" y="3581400"/>
            <a:ext cx="2840645" cy="2624248"/>
          </a:xfrm>
          <a:prstGeom prst="rect">
            <a:avLst/>
          </a:prstGeom>
          <a:ln>
            <a:noFill/>
          </a:ln>
          <a:effectLst>
            <a:softEdge rad="317500"/>
          </a:effec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ded Leaf-MSPI.png"/>
          <p:cNvPicPr>
            <a:picLocks noChangeAspect="1"/>
          </p:cNvPicPr>
          <p:nvPr/>
        </p:nvPicPr>
        <p:blipFill>
          <a:blip r:embed="rId4" cstate="print"/>
          <a:stretch>
            <a:fillRect/>
          </a:stretch>
        </p:blipFill>
        <p:spPr>
          <a:xfrm>
            <a:off x="6629400" y="4876800"/>
            <a:ext cx="2286000" cy="1714500"/>
          </a:xfrm>
          <a:prstGeom prst="rect">
            <a:avLst/>
          </a:prstGeom>
          <a:ln>
            <a:noFill/>
          </a:ln>
          <a:effectLst>
            <a:softEdge rad="112500"/>
          </a:effectLst>
        </p:spPr>
      </p:pic>
      <p:sp>
        <p:nvSpPr>
          <p:cNvPr id="5" name="Rectangle 4"/>
          <p:cNvSpPr/>
          <p:nvPr/>
        </p:nvSpPr>
        <p:spPr>
          <a:xfrm>
            <a:off x="0" y="685800"/>
            <a:ext cx="9144000" cy="769441"/>
          </a:xfrm>
          <a:prstGeom prst="rect">
            <a:avLst/>
          </a:prstGeom>
          <a:solidFill>
            <a:schemeClr val="accent3">
              <a:lumMod val="75000"/>
            </a:schemeClr>
          </a:solidFill>
        </p:spPr>
        <p:txBody>
          <a:bodyPr wrap="square">
            <a:spAutoFit/>
          </a:bodyPr>
          <a:lstStyle/>
          <a:p>
            <a:pPr algn="ctr"/>
            <a:r>
              <a:rPr lang="en-US" sz="4400" b="1" dirty="0" smtClean="0">
                <a:latin typeface="+mj-lt"/>
              </a:rPr>
              <a:t>Additional Resources</a:t>
            </a:r>
            <a:endParaRPr lang="en-US" sz="4400" b="1" dirty="0">
              <a:latin typeface="+mj-lt"/>
            </a:endParaRPr>
          </a:p>
        </p:txBody>
      </p:sp>
      <p:sp>
        <p:nvSpPr>
          <p:cNvPr id="4" name="Rectangle 3"/>
          <p:cNvSpPr/>
          <p:nvPr/>
        </p:nvSpPr>
        <p:spPr>
          <a:xfrm>
            <a:off x="914400" y="1600200"/>
            <a:ext cx="6019800" cy="3600986"/>
          </a:xfrm>
          <a:prstGeom prst="rect">
            <a:avLst/>
          </a:prstGeom>
        </p:spPr>
        <p:txBody>
          <a:bodyPr wrap="square">
            <a:spAutoFit/>
          </a:bodyPr>
          <a:lstStyle/>
          <a:p>
            <a:pPr>
              <a:buNone/>
            </a:pPr>
            <a:r>
              <a:rPr lang="en-US" sz="2200" dirty="0" smtClean="0"/>
              <a:t>Resources:</a:t>
            </a:r>
          </a:p>
          <a:p>
            <a:r>
              <a:rPr lang="en-US" sz="2200" dirty="0" smtClean="0"/>
              <a:t>1-800-273-TALK (8255)</a:t>
            </a:r>
          </a:p>
          <a:p>
            <a:r>
              <a:rPr lang="en-US" sz="2200" dirty="0" smtClean="0">
                <a:hlinkClick r:id="rId5"/>
              </a:rPr>
              <a:t>www.mindyourmind.ca</a:t>
            </a:r>
            <a:r>
              <a:rPr lang="en-US" sz="2200" dirty="0" smtClean="0"/>
              <a:t> </a:t>
            </a:r>
          </a:p>
          <a:p>
            <a:r>
              <a:rPr lang="en-US" sz="2200" dirty="0" smtClean="0">
                <a:hlinkClick r:id="rId6"/>
              </a:rPr>
              <a:t>www.Donteraseyourfuture.org</a:t>
            </a:r>
            <a:r>
              <a:rPr lang="en-US" sz="2200" dirty="0" smtClean="0"/>
              <a:t> </a:t>
            </a:r>
          </a:p>
          <a:p>
            <a:r>
              <a:rPr lang="en-US" sz="2200" u="sng" dirty="0" smtClean="0">
                <a:hlinkClick r:id="rId7"/>
              </a:rPr>
              <a:t>www.spanusa.org</a:t>
            </a:r>
            <a:endParaRPr lang="en-US" sz="2200" u="sng" dirty="0" smtClean="0"/>
          </a:p>
          <a:p>
            <a:r>
              <a:rPr lang="en-US" sz="2200" dirty="0" smtClean="0">
                <a:hlinkClick r:id="rId8"/>
              </a:rPr>
              <a:t>www.suicidepreventionlifeline.com</a:t>
            </a:r>
            <a:r>
              <a:rPr lang="en-US" sz="2200" dirty="0" smtClean="0"/>
              <a:t> </a:t>
            </a:r>
          </a:p>
          <a:p>
            <a:pPr>
              <a:spcBef>
                <a:spcPts val="1800"/>
              </a:spcBef>
            </a:pPr>
            <a:r>
              <a:rPr lang="en-US" sz="2200" dirty="0" smtClean="0"/>
              <a:t>LGBTQ: 1-800-488-7386 </a:t>
            </a:r>
            <a:r>
              <a:rPr lang="en-US" sz="2200" dirty="0" smtClean="0">
                <a:hlinkClick r:id="rId9"/>
              </a:rPr>
              <a:t>www.thetrevorproject.org</a:t>
            </a:r>
            <a:r>
              <a:rPr lang="en-US" sz="2200" dirty="0" smtClean="0"/>
              <a:t> </a:t>
            </a:r>
          </a:p>
          <a:p>
            <a:pPr>
              <a:spcBef>
                <a:spcPts val="1800"/>
              </a:spcBef>
            </a:pPr>
            <a:r>
              <a:rPr lang="en-US" sz="2200" dirty="0" smtClean="0"/>
              <a:t>Native specific:</a:t>
            </a:r>
            <a:r>
              <a:rPr lang="en-US" sz="2200" dirty="0" smtClean="0">
                <a:hlinkClick r:id="rId10"/>
              </a:rPr>
              <a:t> www.safeyouth.org/scripts/topics/depression.asp</a:t>
            </a:r>
            <a:endParaRPr lang="en-US" sz="2200" dirty="0">
              <a:hlinkClick r:id="rId9"/>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75000"/>
            </a:schemeClr>
          </a:solidFill>
        </p:spPr>
        <p:txBody>
          <a:bodyPr/>
          <a:lstStyle/>
          <a:p>
            <a:r>
              <a:rPr lang="en-US" b="1" dirty="0" smtClean="0"/>
              <a:t>For more information…</a:t>
            </a:r>
            <a:endParaRPr lang="en-US" b="1" dirty="0"/>
          </a:p>
        </p:txBody>
      </p:sp>
      <p:sp>
        <p:nvSpPr>
          <p:cNvPr id="3" name="Text Placeholder 2"/>
          <p:cNvSpPr>
            <a:spLocks noGrp="1"/>
          </p:cNvSpPr>
          <p:nvPr>
            <p:ph type="body" idx="1"/>
          </p:nvPr>
        </p:nvSpPr>
        <p:spPr/>
        <p:txBody>
          <a:bodyPr/>
          <a:lstStyle/>
          <a:p>
            <a:r>
              <a:rPr lang="en-US" dirty="0" smtClean="0"/>
              <a:t>Colbie Van Eynde, MPH</a:t>
            </a:r>
            <a:br>
              <a:rPr lang="en-US" dirty="0" smtClean="0"/>
            </a:br>
            <a:r>
              <a:rPr lang="en-US" b="1" dirty="0" smtClean="0"/>
              <a:t>Suicide Prevention Coordinator</a:t>
            </a:r>
            <a:r>
              <a:rPr lang="en-US" dirty="0" smtClean="0"/>
              <a:t/>
            </a:r>
            <a:br>
              <a:rPr lang="en-US" dirty="0" smtClean="0"/>
            </a:br>
            <a:r>
              <a:rPr lang="en-US" dirty="0" smtClean="0"/>
              <a:t>Northwest Portland Area Indian Health Board</a:t>
            </a:r>
            <a:br>
              <a:rPr lang="en-US" dirty="0" smtClean="0"/>
            </a:br>
            <a:r>
              <a:rPr lang="en-US" dirty="0" smtClean="0"/>
              <a:t>2121 SW Broadway, Ste 300</a:t>
            </a:r>
            <a:br>
              <a:rPr lang="en-US" dirty="0" smtClean="0"/>
            </a:br>
            <a:r>
              <a:rPr lang="en-US" dirty="0" smtClean="0"/>
              <a:t>Portland, Oregon 97201</a:t>
            </a:r>
            <a:br>
              <a:rPr lang="en-US" dirty="0" smtClean="0"/>
            </a:br>
            <a:r>
              <a:rPr lang="en-US" dirty="0" smtClean="0"/>
              <a:t>Phone: (503) 416-3284</a:t>
            </a:r>
            <a:br>
              <a:rPr lang="en-US" dirty="0" smtClean="0"/>
            </a:br>
            <a:r>
              <a:rPr lang="en-US" u="sng" dirty="0" smtClean="0">
                <a:hlinkClick r:id="rId4"/>
              </a:rPr>
              <a:t>cvaneynde@npaihb.org</a:t>
            </a:r>
            <a:r>
              <a:rPr lang="en-US" dirty="0" smtClean="0"/>
              <a:t/>
            </a:r>
            <a:br>
              <a:rPr lang="en-US" dirty="0" smtClean="0"/>
            </a:br>
            <a:r>
              <a:rPr lang="en-US" u="sng" dirty="0" smtClean="0">
                <a:hlinkClick r:id="rId5"/>
              </a:rPr>
              <a:t>www.npaihb.org</a:t>
            </a:r>
            <a:endParaRPr lang="en-US" dirty="0" smtClean="0"/>
          </a:p>
          <a:p>
            <a:endParaRPr lang="en-US" dirty="0"/>
          </a:p>
        </p:txBody>
      </p:sp>
      <p:pic>
        <p:nvPicPr>
          <p:cNvPr id="4" name="Picture 1"/>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715000" y="3505200"/>
            <a:ext cx="2840645" cy="2624248"/>
          </a:xfrm>
          <a:prstGeom prst="rect">
            <a:avLst/>
          </a:prstGeom>
          <a:ln>
            <a:noFill/>
          </a:ln>
          <a:effectLst>
            <a:softEdge rad="317500"/>
          </a:effec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75000"/>
            </a:schemeClr>
          </a:solidFill>
        </p:spPr>
        <p:txBody>
          <a:bodyPr>
            <a:normAutofit fontScale="90000"/>
          </a:bodyPr>
          <a:lstStyle/>
          <a:p>
            <a:r>
              <a:rPr lang="en-US" sz="3600" b="1" dirty="0" smtClean="0"/>
              <a:t>New Name for MSPI Suicide Prevention Project?</a:t>
            </a:r>
            <a:endParaRPr lang="en-US" sz="3600" b="1" dirty="0"/>
          </a:p>
        </p:txBody>
      </p:sp>
      <p:sp>
        <p:nvSpPr>
          <p:cNvPr id="3" name="Text Placeholder 2"/>
          <p:cNvSpPr>
            <a:spLocks noGrp="1"/>
          </p:cNvSpPr>
          <p:nvPr>
            <p:ph type="body" idx="1"/>
          </p:nvPr>
        </p:nvSpPr>
        <p:spPr/>
        <p:txBody>
          <a:bodyPr/>
          <a:lstStyle/>
          <a:p>
            <a:r>
              <a:rPr lang="en-US" dirty="0" smtClean="0"/>
              <a:t>All inclusive of mental health </a:t>
            </a:r>
          </a:p>
          <a:p>
            <a:r>
              <a:rPr lang="en-US" dirty="0" smtClean="0"/>
              <a:t>Project Red Talon is inclusive of HIV, STDs, and sexual health</a:t>
            </a:r>
          </a:p>
          <a:p>
            <a:r>
              <a:rPr lang="en-US" dirty="0" smtClean="0"/>
              <a:t>Example:</a:t>
            </a:r>
          </a:p>
          <a:p>
            <a:pPr lvl="1"/>
            <a:r>
              <a:rPr lang="en-US" dirty="0" smtClean="0"/>
              <a:t>Native LIFE (Living In Freedom Everyday)</a:t>
            </a:r>
          </a:p>
          <a:p>
            <a:pPr lvl="1"/>
            <a:r>
              <a:rPr lang="en-US" dirty="0" smtClean="0"/>
              <a:t>Healthy Feathers</a:t>
            </a:r>
          </a:p>
          <a:p>
            <a:pPr lvl="1"/>
            <a:r>
              <a:rPr lang="en-US" dirty="0" smtClean="0"/>
              <a:t>Living Feathers</a:t>
            </a:r>
          </a:p>
        </p:txBody>
      </p:sp>
      <p:pic>
        <p:nvPicPr>
          <p:cNvPr id="4" name="Picture 1"/>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121134" y="4343400"/>
            <a:ext cx="2510711" cy="2319448"/>
          </a:xfrm>
          <a:prstGeom prst="rect">
            <a:avLst/>
          </a:prstGeom>
          <a:ln>
            <a:noFill/>
          </a:ln>
          <a:effectLst>
            <a:softEdge rad="317500"/>
          </a:effec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Social Marketing – Development Process</a:t>
            </a:r>
            <a:endParaRPr lang="en-US" sz="3200" b="1" dirty="0"/>
          </a:p>
        </p:txBody>
      </p:sp>
      <p:sp>
        <p:nvSpPr>
          <p:cNvPr id="5" name="Content Placeholder 4"/>
          <p:cNvSpPr>
            <a:spLocks noGrp="1"/>
          </p:cNvSpPr>
          <p:nvPr>
            <p:ph sz="half" idx="1"/>
          </p:nvPr>
        </p:nvSpPr>
        <p:spPr>
          <a:xfrm>
            <a:off x="381000" y="1828800"/>
            <a:ext cx="8382000" cy="5029200"/>
          </a:xfrm>
        </p:spPr>
        <p:txBody>
          <a:bodyPr>
            <a:normAutofit/>
          </a:bodyPr>
          <a:lstStyle/>
          <a:p>
            <a:pPr>
              <a:spcAft>
                <a:spcPts val="600"/>
              </a:spcAft>
            </a:pPr>
            <a:r>
              <a:rPr lang="en-US" b="1" dirty="0" smtClean="0"/>
              <a:t>Environmental Analysis</a:t>
            </a:r>
          </a:p>
          <a:p>
            <a:pPr marL="914400" lvl="1" indent="-514350">
              <a:spcAft>
                <a:spcPts val="600"/>
              </a:spcAft>
            </a:pPr>
            <a:r>
              <a:rPr lang="en-US" sz="2800" dirty="0" smtClean="0"/>
              <a:t>Create a vision for change. </a:t>
            </a:r>
          </a:p>
          <a:p>
            <a:pPr marL="914400" lvl="1" indent="-514350">
              <a:spcAft>
                <a:spcPts val="600"/>
              </a:spcAft>
            </a:pPr>
            <a:r>
              <a:rPr lang="en-US" sz="2800" dirty="0" smtClean="0"/>
              <a:t>Identify the target market. Whose behavior are you trying to change and why?</a:t>
            </a:r>
          </a:p>
          <a:p>
            <a:pPr marL="914400" lvl="1" indent="-514350">
              <a:spcAft>
                <a:spcPts val="600"/>
              </a:spcAft>
            </a:pPr>
            <a:r>
              <a:rPr lang="en-US" sz="2800" dirty="0" smtClean="0"/>
              <a:t>What are the demographics?</a:t>
            </a:r>
          </a:p>
          <a:p>
            <a:pPr marL="914400" lvl="1" indent="-514350">
              <a:spcAft>
                <a:spcPts val="600"/>
              </a:spcAft>
            </a:pPr>
            <a:r>
              <a:rPr lang="en-US" sz="2800" dirty="0" smtClean="0"/>
              <a:t>Focus on the consumer’s needs.  What interests them? What do they want?  What motivates them?  What do they avoid? What are their personalities?</a:t>
            </a:r>
          </a:p>
          <a:p>
            <a:pPr>
              <a:spcAft>
                <a:spcPts val="600"/>
              </a:spcAft>
            </a:pP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Social Marketing – Development Process</a:t>
            </a:r>
            <a:endParaRPr lang="en-US" sz="3200" b="1" dirty="0"/>
          </a:p>
        </p:txBody>
      </p:sp>
      <p:sp>
        <p:nvSpPr>
          <p:cNvPr id="5" name="Content Placeholder 4"/>
          <p:cNvSpPr>
            <a:spLocks noGrp="1"/>
          </p:cNvSpPr>
          <p:nvPr>
            <p:ph sz="half" idx="1"/>
          </p:nvPr>
        </p:nvSpPr>
        <p:spPr>
          <a:xfrm>
            <a:off x="381000" y="1828800"/>
            <a:ext cx="8382000" cy="5029200"/>
          </a:xfrm>
        </p:spPr>
        <p:txBody>
          <a:bodyPr>
            <a:normAutofit/>
          </a:bodyPr>
          <a:lstStyle/>
          <a:p>
            <a:pPr>
              <a:spcAft>
                <a:spcPts val="1200"/>
              </a:spcAft>
            </a:pPr>
            <a:r>
              <a:rPr lang="en-US" b="1" dirty="0" smtClean="0"/>
              <a:t>Environmental Analysis…</a:t>
            </a:r>
          </a:p>
          <a:p>
            <a:pPr lvl="1"/>
            <a:r>
              <a:rPr lang="en-US" sz="3200" dirty="0" smtClean="0"/>
              <a:t>From May 20-June 20, 2008, the Community Readiness Assessment was completed by 25 people representing 11 Tribes in the Pacific Northwest and 7 partnering agencies </a:t>
            </a:r>
          </a:p>
          <a:p>
            <a:pPr lvl="1"/>
            <a:endParaRPr lang="en-US" dirty="0" smtClean="0"/>
          </a:p>
          <a:p>
            <a:pPr>
              <a:spcAft>
                <a:spcPts val="600"/>
              </a:spcAft>
            </a:pP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274638"/>
            <a:ext cx="9144000" cy="1325562"/>
          </a:xfrm>
          <a:prstGeom prst="rect">
            <a:avLst/>
          </a:prstGeom>
          <a:solidFill>
            <a:srgbClr val="9BBB59">
              <a:lumMod val="75000"/>
            </a:srgbClr>
          </a:solidFill>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ysClr val="windowText" lastClr="000000"/>
                </a:solidFill>
                <a:effectLst/>
                <a:uLnTx/>
                <a:uFillTx/>
              </a:rPr>
              <a:t>What is the Prevailing Attitude</a:t>
            </a:r>
            <a:r>
              <a:rPr kumimoji="0" lang="en-US" sz="3200" b="1" i="0" u="none" strike="noStrike" kern="0" cap="none" spc="0" normalizeH="0" noProof="0" dirty="0" smtClean="0">
                <a:ln>
                  <a:noFill/>
                </a:ln>
                <a:solidFill>
                  <a:sysClr val="windowText" lastClr="000000"/>
                </a:solidFill>
                <a:effectLst/>
                <a:uLnTx/>
                <a:uFillTx/>
              </a:rPr>
              <a:t> Toward                          Suicide in your Community?</a:t>
            </a:r>
            <a:endParaRPr kumimoji="0" lang="en-US" sz="3200" b="1" i="0" u="none" strike="noStrike" kern="0" cap="none" spc="0" normalizeH="0" baseline="0" noProof="0" dirty="0">
              <a:ln>
                <a:noFill/>
              </a:ln>
              <a:solidFill>
                <a:sysClr val="windowText" lastClr="000000"/>
              </a:solidFill>
              <a:effectLst/>
              <a:uLnTx/>
              <a:uFillTx/>
            </a:endParaRPr>
          </a:p>
        </p:txBody>
      </p:sp>
      <p:sp>
        <p:nvSpPr>
          <p:cNvPr id="31747" name="Content Placeholder 4"/>
          <p:cNvSpPr>
            <a:spLocks noGrp="1"/>
          </p:cNvSpPr>
          <p:nvPr>
            <p:ph idx="1"/>
          </p:nvPr>
        </p:nvSpPr>
        <p:spPr>
          <a:xfrm>
            <a:off x="152400" y="1828800"/>
            <a:ext cx="8915400" cy="4343400"/>
          </a:xfrm>
        </p:spPr>
        <p:txBody>
          <a:bodyPr numCol="2">
            <a:noAutofit/>
          </a:bodyPr>
          <a:lstStyle/>
          <a:p>
            <a:pPr eaLnBrk="1" hangingPunct="1">
              <a:spcAft>
                <a:spcPts val="600"/>
              </a:spcAft>
              <a:buFontTx/>
              <a:buChar char="•"/>
            </a:pPr>
            <a:r>
              <a:rPr lang="en-US" sz="2400" dirty="0" smtClean="0"/>
              <a:t>I really believe - because our family had to go through this as well - that we accept it, but are totally overwhelmed with unanswered questions.</a:t>
            </a:r>
          </a:p>
          <a:p>
            <a:pPr eaLnBrk="1" hangingPunct="1">
              <a:spcAft>
                <a:spcPts val="600"/>
              </a:spcAft>
              <a:buFontTx/>
              <a:buChar char="•"/>
            </a:pPr>
            <a:r>
              <a:rPr lang="en-US" sz="2400" dirty="0" smtClean="0"/>
              <a:t>I would guess action and acceptance.</a:t>
            </a:r>
          </a:p>
          <a:p>
            <a:pPr eaLnBrk="1" hangingPunct="1">
              <a:spcAft>
                <a:spcPts val="600"/>
              </a:spcAft>
              <a:buFontTx/>
              <a:buChar char="•"/>
            </a:pPr>
            <a:r>
              <a:rPr lang="en-US" sz="2400" dirty="0" smtClean="0"/>
              <a:t>It’s not talked about.</a:t>
            </a:r>
          </a:p>
          <a:p>
            <a:pPr eaLnBrk="1" hangingPunct="1">
              <a:spcAft>
                <a:spcPts val="600"/>
              </a:spcAft>
              <a:buFontTx/>
              <a:buChar char="•"/>
            </a:pPr>
            <a:r>
              <a:rPr lang="en-US" sz="2400" dirty="0" smtClean="0"/>
              <a:t>Silence - they do not want to acknowledge the problem.</a:t>
            </a:r>
          </a:p>
          <a:p>
            <a:pPr eaLnBrk="1" hangingPunct="1">
              <a:spcAft>
                <a:spcPts val="600"/>
              </a:spcAft>
              <a:buFontTx/>
              <a:buChar char="•"/>
            </a:pPr>
            <a:endParaRPr lang="en-US" sz="2400" dirty="0" smtClean="0"/>
          </a:p>
          <a:p>
            <a:pPr eaLnBrk="1" hangingPunct="1">
              <a:spcAft>
                <a:spcPts val="600"/>
              </a:spcAft>
              <a:buFontTx/>
              <a:buChar char="•"/>
            </a:pPr>
            <a:endParaRPr lang="en-US" sz="2400" dirty="0" smtClean="0"/>
          </a:p>
          <a:p>
            <a:pPr eaLnBrk="1" hangingPunct="1">
              <a:spcAft>
                <a:spcPts val="600"/>
              </a:spcAft>
              <a:buFontTx/>
              <a:buChar char="•"/>
            </a:pPr>
            <a:r>
              <a:rPr lang="en-US" sz="2400" dirty="0" smtClean="0"/>
              <a:t>Silence, if we don't talk about it, it will go away</a:t>
            </a:r>
          </a:p>
          <a:p>
            <a:pPr eaLnBrk="1" hangingPunct="1">
              <a:spcAft>
                <a:spcPts val="600"/>
              </a:spcAft>
              <a:buFontTx/>
              <a:buChar char="•"/>
            </a:pPr>
            <a:r>
              <a:rPr lang="en-US" sz="2400" dirty="0" smtClean="0"/>
              <a:t>Silence, stigma, worry (n = 5)</a:t>
            </a:r>
          </a:p>
          <a:p>
            <a:pPr eaLnBrk="1" hangingPunct="1">
              <a:spcAft>
                <a:spcPts val="600"/>
              </a:spcAft>
              <a:buFontTx/>
              <a:buChar char="•"/>
            </a:pPr>
            <a:r>
              <a:rPr lang="en-US" sz="2400" dirty="0" smtClean="0"/>
              <a:t>Silence...worry...anger, but not unconcerned</a:t>
            </a:r>
          </a:p>
          <a:p>
            <a:pPr eaLnBrk="1" hangingPunct="1">
              <a:spcAft>
                <a:spcPts val="600"/>
              </a:spcAft>
              <a:buFontTx/>
              <a:buChar char="•"/>
            </a:pPr>
            <a:r>
              <a:rPr lang="en-US" sz="2400" dirty="0" smtClean="0"/>
              <a:t>Worry, silence, action and confusion</a:t>
            </a:r>
          </a:p>
          <a:p>
            <a:pPr>
              <a:spcAft>
                <a:spcPts val="600"/>
              </a:spcAft>
              <a:buFontTx/>
              <a:buChar char="•"/>
            </a:pPr>
            <a:r>
              <a:rPr lang="en-US" sz="2400" dirty="0" smtClean="0"/>
              <a:t>Silence about the problem, worry when someone attempts suicide, and then anger when suicides happen.</a:t>
            </a:r>
          </a:p>
          <a:p>
            <a:pPr eaLnBrk="1" hangingPunct="1">
              <a:spcAft>
                <a:spcPts val="600"/>
              </a:spcAft>
              <a:buFontTx/>
              <a:buChar cha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6096000" y="4038600"/>
            <a:ext cx="2840645" cy="2624248"/>
          </a:xfrm>
          <a:prstGeom prst="rect">
            <a:avLst/>
          </a:prstGeom>
          <a:ln>
            <a:noFill/>
          </a:ln>
          <a:effectLst>
            <a:softEdge rad="317500"/>
          </a:effectLst>
        </p:spPr>
      </p:pic>
      <p:sp>
        <p:nvSpPr>
          <p:cNvPr id="4" name="Title 3"/>
          <p:cNvSpPr>
            <a:spLocks noGrp="1"/>
          </p:cNvSpPr>
          <p:nvPr>
            <p:ph type="title"/>
          </p:nvPr>
        </p:nvSpPr>
        <p:spPr>
          <a:xfrm>
            <a:off x="0" y="274638"/>
            <a:ext cx="9144000" cy="1325562"/>
          </a:xfrm>
          <a:solidFill>
            <a:schemeClr val="accent3">
              <a:lumMod val="75000"/>
            </a:schemeClr>
          </a:solidFill>
        </p:spPr>
        <p:txBody>
          <a:bodyPr>
            <a:normAutofit/>
          </a:bodyPr>
          <a:lstStyle/>
          <a:p>
            <a:r>
              <a:rPr lang="en-US" sz="3200" b="1" dirty="0" smtClean="0"/>
              <a:t>Small Groups: Social Climate</a:t>
            </a:r>
          </a:p>
        </p:txBody>
      </p:sp>
      <p:sp>
        <p:nvSpPr>
          <p:cNvPr id="5" name="Content Placeholder 4"/>
          <p:cNvSpPr>
            <a:spLocks noGrp="1"/>
          </p:cNvSpPr>
          <p:nvPr>
            <p:ph sz="half" idx="1"/>
          </p:nvPr>
        </p:nvSpPr>
        <p:spPr>
          <a:xfrm>
            <a:off x="228600" y="1828800"/>
            <a:ext cx="8763000" cy="4953000"/>
          </a:xfrm>
        </p:spPr>
        <p:txBody>
          <a:bodyPr>
            <a:normAutofit lnSpcReduction="10000"/>
          </a:bodyPr>
          <a:lstStyle/>
          <a:p>
            <a:pPr>
              <a:spcAft>
                <a:spcPts val="600"/>
              </a:spcAft>
            </a:pPr>
            <a:r>
              <a:rPr lang="en-US" sz="3200" b="1" dirty="0" smtClean="0"/>
              <a:t>What are we afraid of? What is driving the Fear? </a:t>
            </a:r>
          </a:p>
          <a:p>
            <a:pPr>
              <a:spcAft>
                <a:spcPts val="1800"/>
              </a:spcAft>
            </a:pPr>
            <a:r>
              <a:rPr lang="en-US" sz="3200" b="1" dirty="0" smtClean="0"/>
              <a:t>What are we being silent about? What should we be talking about?</a:t>
            </a:r>
          </a:p>
          <a:p>
            <a:pPr>
              <a:spcAft>
                <a:spcPts val="600"/>
              </a:spcAft>
            </a:pPr>
            <a:r>
              <a:rPr lang="en-US" sz="3200" b="1" dirty="0" smtClean="0"/>
              <a:t>What about Stigma?</a:t>
            </a:r>
          </a:p>
          <a:p>
            <a:pPr lvl="1">
              <a:spcAft>
                <a:spcPts val="600"/>
              </a:spcAft>
            </a:pPr>
            <a:r>
              <a:rPr lang="en-US" sz="2800" b="1" dirty="0" smtClean="0"/>
              <a:t>Mental illness? </a:t>
            </a:r>
          </a:p>
          <a:p>
            <a:pPr lvl="1">
              <a:spcAft>
                <a:spcPts val="600"/>
              </a:spcAft>
            </a:pPr>
            <a:r>
              <a:rPr lang="en-US" sz="2800" b="1" dirty="0" smtClean="0"/>
              <a:t>Depression? </a:t>
            </a:r>
          </a:p>
          <a:p>
            <a:pPr lvl="1">
              <a:spcAft>
                <a:spcPts val="600"/>
              </a:spcAft>
            </a:pPr>
            <a:r>
              <a:rPr lang="en-US" sz="2800" b="1" dirty="0" smtClean="0"/>
              <a:t>Asking for help? </a:t>
            </a:r>
          </a:p>
          <a:p>
            <a:pPr lvl="1">
              <a:spcAft>
                <a:spcPts val="600"/>
              </a:spcAft>
            </a:pPr>
            <a:r>
              <a:rPr lang="en-US" sz="2800" b="1" dirty="0" smtClean="0"/>
              <a:t>Using your tribe’s mental health services?</a:t>
            </a:r>
          </a:p>
          <a:p>
            <a:pPr>
              <a:spcAft>
                <a:spcPts val="600"/>
              </a:spcAft>
            </a:pPr>
            <a:endParaRPr lang="en-US" sz="32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19200" y="3352800"/>
            <a:ext cx="1295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19200" y="1752600"/>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Grp="1" noChangeAspect="1" noChangeArrowheads="1"/>
          </p:cNvPicPr>
          <p:nvPr>
            <p:ph sz="half" idx="2"/>
          </p:nvPr>
        </p:nvPicPr>
        <p:blipFill>
          <a:blip r:embed="rId4" cstate="print">
            <a:clrChange>
              <a:clrFrom>
                <a:srgbClr val="000000"/>
              </a:clrFrom>
              <a:clrTo>
                <a:srgbClr val="000000">
                  <a:alpha val="0"/>
                </a:srgbClr>
              </a:clrTo>
            </a:clrChange>
          </a:blip>
          <a:srcRect/>
          <a:stretch>
            <a:fillRect/>
          </a:stretch>
        </p:blipFill>
        <p:spPr bwMode="auto">
          <a:xfrm>
            <a:off x="5410200" y="3405043"/>
            <a:ext cx="3526445" cy="3257805"/>
          </a:xfrm>
          <a:prstGeom prst="rect">
            <a:avLst/>
          </a:prstGeom>
          <a:ln>
            <a:noFill/>
          </a:ln>
          <a:effectLst>
            <a:softEdge rad="317500"/>
          </a:effectLst>
        </p:spPr>
      </p:pic>
      <p:sp>
        <p:nvSpPr>
          <p:cNvPr id="4" name="Title 3"/>
          <p:cNvSpPr>
            <a:spLocks noGrp="1"/>
          </p:cNvSpPr>
          <p:nvPr>
            <p:ph type="title"/>
          </p:nvPr>
        </p:nvSpPr>
        <p:spPr>
          <a:xfrm>
            <a:off x="0" y="274638"/>
            <a:ext cx="9144000" cy="1143000"/>
          </a:xfrm>
          <a:solidFill>
            <a:schemeClr val="accent3">
              <a:lumMod val="75000"/>
            </a:schemeClr>
          </a:solidFill>
        </p:spPr>
        <p:txBody>
          <a:bodyPr>
            <a:normAutofit/>
          </a:bodyPr>
          <a:lstStyle/>
          <a:p>
            <a:r>
              <a:rPr lang="en-US" sz="3200" b="1" dirty="0" smtClean="0"/>
              <a:t>Target Audience Consensus</a:t>
            </a:r>
            <a:endParaRPr lang="en-US" sz="3200" b="1" dirty="0"/>
          </a:p>
        </p:txBody>
      </p:sp>
      <p:sp>
        <p:nvSpPr>
          <p:cNvPr id="5" name="Content Placeholder 4"/>
          <p:cNvSpPr>
            <a:spLocks noGrp="1"/>
          </p:cNvSpPr>
          <p:nvPr>
            <p:ph sz="half" idx="1"/>
          </p:nvPr>
        </p:nvSpPr>
        <p:spPr>
          <a:xfrm>
            <a:off x="685800" y="1752600"/>
            <a:ext cx="8001000" cy="4876800"/>
          </a:xfrm>
        </p:spPr>
        <p:txBody>
          <a:bodyPr>
            <a:normAutofit/>
          </a:bodyPr>
          <a:lstStyle/>
          <a:p>
            <a:pPr marL="514350" indent="-514350"/>
            <a:r>
              <a:rPr lang="en-US" b="1" dirty="0" smtClean="0"/>
              <a:t>Youth </a:t>
            </a:r>
          </a:p>
          <a:p>
            <a:pPr marL="514350" indent="-514350"/>
            <a:r>
              <a:rPr lang="en-US" b="1" dirty="0" smtClean="0"/>
              <a:t>Adults </a:t>
            </a:r>
          </a:p>
          <a:p>
            <a:pPr marL="514350" indent="-514350"/>
            <a:r>
              <a:rPr lang="en-US" b="1" dirty="0" smtClean="0"/>
              <a:t>Elders </a:t>
            </a:r>
          </a:p>
          <a:p>
            <a:pPr marL="514350" indent="-514350"/>
            <a:r>
              <a:rPr lang="en-US" b="1" dirty="0" smtClean="0"/>
              <a:t>Parents </a:t>
            </a:r>
          </a:p>
          <a:p>
            <a:pPr marL="514350" indent="-514350"/>
            <a:r>
              <a:rPr lang="en-US" b="1" dirty="0" smtClean="0"/>
              <a:t>Teachers </a:t>
            </a:r>
          </a:p>
          <a:p>
            <a:pPr marL="514350" indent="-514350"/>
            <a:r>
              <a:rPr lang="en-US" b="1" dirty="0" smtClean="0"/>
              <a:t>Healthcare Providers </a:t>
            </a:r>
          </a:p>
          <a:p>
            <a:pPr marL="514350" indent="-514350"/>
            <a:r>
              <a:rPr lang="en-US" b="1" dirty="0" smtClean="0"/>
              <a:t>Tribal Council Members</a:t>
            </a:r>
          </a:p>
          <a:p>
            <a:pPr>
              <a:spcAft>
                <a:spcPts val="1200"/>
              </a:spcAft>
            </a:pPr>
            <a:endParaRPr lang="en-US" b="1" dirty="0" smtClean="0"/>
          </a:p>
          <a:p>
            <a:pPr>
              <a:spcAft>
                <a:spcPts val="600"/>
              </a:spcAft>
            </a:pP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2554545"/>
          </a:xfrm>
          <a:prstGeom prst="rect">
            <a:avLst/>
          </a:prstGeom>
          <a:solidFill>
            <a:schemeClr val="accent3">
              <a:lumMod val="75000"/>
            </a:schemeClr>
          </a:solidFill>
        </p:spPr>
        <p:txBody>
          <a:bodyPr wrap="square" rtlCol="0">
            <a:spAutoFit/>
          </a:bodyPr>
          <a:lstStyle/>
          <a:p>
            <a:pPr algn="ctr"/>
            <a:endParaRPr lang="en-US" sz="4000" b="1" dirty="0" smtClean="0"/>
          </a:p>
          <a:p>
            <a:pPr algn="ctr"/>
            <a:r>
              <a:rPr lang="en-US" sz="4000" b="1" dirty="0" smtClean="0"/>
              <a:t>Examples of Products </a:t>
            </a:r>
          </a:p>
          <a:p>
            <a:pPr algn="ctr"/>
            <a:r>
              <a:rPr lang="en-US" sz="4000" b="1" dirty="0" smtClean="0"/>
              <a:t>we could develop….</a:t>
            </a:r>
          </a:p>
          <a:p>
            <a:pPr algn="ctr"/>
            <a:endParaRPr lang="en-US" sz="4000" b="1" dirty="0"/>
          </a:p>
        </p:txBody>
      </p:sp>
      <p:pic>
        <p:nvPicPr>
          <p:cNvPr id="5" name="Picture 1"/>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5078771" y="3505200"/>
            <a:ext cx="3629274" cy="3352800"/>
          </a:xfrm>
          <a:prstGeom prst="rect">
            <a:avLst/>
          </a:prstGeom>
          <a:ln>
            <a:noFill/>
          </a:ln>
          <a:effectLst>
            <a:softEdge rad="317500"/>
          </a:effec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SLIDEGUID" val="1093EB910E0243A4AE1CFADBF2E29808"/>
  <p:tag name="SLIDEID" val="1093EB910E0243A4AE1CFADBF2E29808"/>
  <p:tag name="SLIDEORDER" val="1"/>
  <p:tag name="SLIDETYPE" val="Q"/>
  <p:tag name="DEMOGRAPHIC" val="False"/>
  <p:tag name="TEAMASSIGN" val="False"/>
  <p:tag name="SPEEDSCORING" val="False"/>
  <p:tag name="CORRECTPOINTVALUE" val="1"/>
  <p:tag name="INCORRECTPOINTVALUE" val="0"/>
  <p:tag name="ZEROBASED" val="False"/>
  <p:tag name="AUTOADVANCE" val="False"/>
  <p:tag name="QUESTIONALIAS" val="Enter question text..."/>
  <p:tag name="DELIMITERS" val="3.1"/>
  <p:tag name="VALUEFORMAT" val="0%"/>
  <p:tag name="ANSWERSALIAS" val="Yes|smicln|No"/>
  <p:tag name="ANONYMOUS" val="True"/>
  <p:tag name="TOTALRESPONSES" val="3"/>
  <p:tag name="RESPONSECOUNT" val="3"/>
  <p:tag name="SLICED" val="False"/>
  <p:tag name="RESPONSES" val="2;2;2;"/>
  <p:tag name="CHARTSTRINGSTD" val="0 3"/>
  <p:tag name="CHARTSTRINGREV" val="3 0"/>
  <p:tag name="CHARTSTRINGSTDPER" val="0 1"/>
  <p:tag name="CHARTSTRINGREVPER" val="1 0"/>
  <p:tag name="VALUES" val="No Value|smicln|No Value"/>
  <p:tag name="RESPONSESGATHERED" val="False"/>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TEXTLENGTH" val="6"/>
  <p:tag name="FONTSIZE" val="32"/>
  <p:tag name="BULLETTYPE" val="ppBulletArabicPeriod"/>
  <p:tag name="ANSWERTEXT" val="Yes&#10;No"/>
  <p:tag name="OLDNUMANSWERS" val="2"/>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1925</Words>
  <Application>Microsoft Office PowerPoint</Application>
  <PresentationFormat>On-screen Show (4:3)</PresentationFormat>
  <Paragraphs>287</Paragraphs>
  <Slides>35</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Acrobat Document</vt:lpstr>
      <vt:lpstr>Microsoft Graph Chart</vt:lpstr>
      <vt:lpstr>Risky Business:  Suicide Prevention &amp;  Marketing Tools</vt:lpstr>
      <vt:lpstr>NPAIHB Next Steps</vt:lpstr>
      <vt:lpstr>Social Marketing – Development Process</vt:lpstr>
      <vt:lpstr>Social Marketing – Development Process</vt:lpstr>
      <vt:lpstr>Social Marketing – Development Process</vt:lpstr>
      <vt:lpstr>What is the Prevailing Attitude Toward                          Suicide in your Community?</vt:lpstr>
      <vt:lpstr>Small Groups: Social Climate</vt:lpstr>
      <vt:lpstr>Target Audience Consensus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Materials Consensus</vt:lpstr>
      <vt:lpstr>Slide 23</vt:lpstr>
      <vt:lpstr>Plan Marketing Strategies</vt:lpstr>
      <vt:lpstr>Social Marketing – Development Process</vt:lpstr>
      <vt:lpstr>Messaging: Just the Facts…</vt:lpstr>
      <vt:lpstr>Special considerations for suicide prevention messaging…</vt:lpstr>
      <vt:lpstr>Special considerations for suicide prevention messaging…</vt:lpstr>
      <vt:lpstr>    Messages That Stick…</vt:lpstr>
      <vt:lpstr>Small Groups: What messages about suicide are needed for this Target Audience?</vt:lpstr>
      <vt:lpstr>Regional Youth Training Week</vt:lpstr>
      <vt:lpstr>Enter question text...</vt:lpstr>
      <vt:lpstr>Slide 33</vt:lpstr>
      <vt:lpstr>For more information…</vt:lpstr>
      <vt:lpstr>New Name for MSPI Suicide Prevention Project?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colbie van eynde</dc:creator>
  <cp:lastModifiedBy>colbie van eynde</cp:lastModifiedBy>
  <cp:revision>129</cp:revision>
  <dcterms:created xsi:type="dcterms:W3CDTF">2010-02-03T20:12:58Z</dcterms:created>
  <dcterms:modified xsi:type="dcterms:W3CDTF">2010-05-03T19:04:33Z</dcterms:modified>
</cp:coreProperties>
</file>